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handoutMasterIdLst>
    <p:handoutMasterId r:id="rId20"/>
  </p:handoutMasterIdLst>
  <p:sldIdLst>
    <p:sldId id="256" r:id="rId2"/>
    <p:sldId id="259" r:id="rId3"/>
    <p:sldId id="263" r:id="rId4"/>
    <p:sldId id="273" r:id="rId5"/>
    <p:sldId id="267" r:id="rId6"/>
    <p:sldId id="276" r:id="rId7"/>
    <p:sldId id="270" r:id="rId8"/>
    <p:sldId id="274" r:id="rId9"/>
    <p:sldId id="278" r:id="rId10"/>
    <p:sldId id="286" r:id="rId11"/>
    <p:sldId id="281" r:id="rId12"/>
    <p:sldId id="282" r:id="rId13"/>
    <p:sldId id="279" r:id="rId14"/>
    <p:sldId id="280" r:id="rId15"/>
    <p:sldId id="285" r:id="rId16"/>
    <p:sldId id="264" r:id="rId17"/>
    <p:sldId id="284"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3076"/>
  </p:normalViewPr>
  <p:slideViewPr>
    <p:cSldViewPr snapToGrid="0" snapToObjects="1">
      <p:cViewPr varScale="1">
        <p:scale>
          <a:sx n="130" d="100"/>
          <a:sy n="130" d="100"/>
        </p:scale>
        <p:origin x="3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1C619-4B8D-4EAD-B024-9F9041FD113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t-EE"/>
        </a:p>
      </dgm:t>
    </dgm:pt>
    <dgm:pt modelId="{B4B1A954-0F12-4D9F-8679-66E0F4F69B9D}">
      <dgm:prSet phldrT="[Tekst]" custT="1"/>
      <dgm:spPr>
        <a:solidFill>
          <a:srgbClr val="002060"/>
        </a:solidFill>
      </dgm:spPr>
      <dgm:t>
        <a:bodyPr/>
        <a:lstStyle/>
        <a:p>
          <a:r>
            <a:rPr lang="et-EE" sz="1400" dirty="0"/>
            <a:t>1. </a:t>
          </a:r>
          <a:r>
            <a:rPr lang="et-EE" sz="1400" dirty="0" err="1"/>
            <a:t>Implementing</a:t>
          </a:r>
          <a:r>
            <a:rPr lang="et-EE" sz="1400" dirty="0"/>
            <a:t> </a:t>
          </a:r>
          <a:r>
            <a:rPr lang="et-EE" sz="1400" dirty="0" err="1"/>
            <a:t>knowledge-based</a:t>
          </a:r>
          <a:r>
            <a:rPr lang="et-EE" sz="1400" dirty="0"/>
            <a:t> and </a:t>
          </a:r>
          <a:r>
            <a:rPr lang="et-EE" sz="1400" dirty="0" err="1"/>
            <a:t>uniform</a:t>
          </a:r>
          <a:r>
            <a:rPr lang="et-EE" sz="1400" dirty="0"/>
            <a:t> </a:t>
          </a:r>
          <a:r>
            <a:rPr lang="et-EE" sz="1400" dirty="0" err="1"/>
            <a:t>child</a:t>
          </a:r>
          <a:r>
            <a:rPr lang="et-EE" sz="1400" dirty="0"/>
            <a:t> and </a:t>
          </a:r>
          <a:r>
            <a:rPr lang="et-EE" sz="1400" dirty="0" err="1"/>
            <a:t>family</a:t>
          </a:r>
          <a:r>
            <a:rPr lang="et-EE" sz="1400" dirty="0"/>
            <a:t> </a:t>
          </a:r>
          <a:r>
            <a:rPr lang="et-EE" sz="1400" dirty="0" err="1"/>
            <a:t>policy</a:t>
          </a:r>
          <a:endParaRPr lang="et-EE" sz="1400" dirty="0"/>
        </a:p>
      </dgm:t>
    </dgm:pt>
    <dgm:pt modelId="{06AD7EB3-9964-48DF-986D-63D977F80C02}" type="parTrans" cxnId="{199DCCC3-F847-41B8-9308-CB411D4C4897}">
      <dgm:prSet/>
      <dgm:spPr/>
      <dgm:t>
        <a:bodyPr/>
        <a:lstStyle/>
        <a:p>
          <a:endParaRPr lang="et-EE"/>
        </a:p>
      </dgm:t>
    </dgm:pt>
    <dgm:pt modelId="{2D3E5486-26B8-4755-9B1D-CA0A3F20A7D8}" type="sibTrans" cxnId="{199DCCC3-F847-41B8-9308-CB411D4C4897}">
      <dgm:prSet/>
      <dgm:spPr/>
      <dgm:t>
        <a:bodyPr/>
        <a:lstStyle/>
        <a:p>
          <a:endParaRPr lang="et-EE"/>
        </a:p>
      </dgm:t>
    </dgm:pt>
    <dgm:pt modelId="{A5F04399-481E-44ED-B8C6-C9D2AA28C2BE}">
      <dgm:prSet phldrT="[Tekst]" custT="1"/>
      <dgm:spPr>
        <a:solidFill>
          <a:srgbClr val="002060"/>
        </a:solidFill>
      </dgm:spPr>
      <dgm:t>
        <a:bodyPr/>
        <a:lstStyle/>
        <a:p>
          <a:r>
            <a:rPr lang="et-EE" sz="1400"/>
            <a:t>2. </a:t>
          </a:r>
          <a:r>
            <a:rPr lang="et-EE" sz="1400" err="1"/>
            <a:t>Promoting</a:t>
          </a:r>
          <a:r>
            <a:rPr lang="et-EE" sz="1400"/>
            <a:t> </a:t>
          </a:r>
          <a:r>
            <a:rPr lang="et-EE" sz="1400" err="1"/>
            <a:t>positive</a:t>
          </a:r>
          <a:r>
            <a:rPr lang="et-EE" sz="1400"/>
            <a:t> </a:t>
          </a:r>
          <a:r>
            <a:rPr lang="et-EE" sz="1400" err="1"/>
            <a:t>parenting</a:t>
          </a:r>
          <a:endParaRPr lang="et-EE" sz="1400"/>
        </a:p>
      </dgm:t>
    </dgm:pt>
    <dgm:pt modelId="{ACFB7261-36D0-4FC2-A54A-855F297F4AA6}" type="parTrans" cxnId="{C2CC30A4-E363-4C26-A659-B4F4D096161B}">
      <dgm:prSet/>
      <dgm:spPr/>
      <dgm:t>
        <a:bodyPr/>
        <a:lstStyle/>
        <a:p>
          <a:endParaRPr lang="et-EE"/>
        </a:p>
      </dgm:t>
    </dgm:pt>
    <dgm:pt modelId="{F32F1002-BC3B-401F-A722-DC64D3C6B813}" type="sibTrans" cxnId="{C2CC30A4-E363-4C26-A659-B4F4D096161B}">
      <dgm:prSet/>
      <dgm:spPr/>
      <dgm:t>
        <a:bodyPr/>
        <a:lstStyle/>
        <a:p>
          <a:endParaRPr lang="et-EE"/>
        </a:p>
      </dgm:t>
    </dgm:pt>
    <dgm:pt modelId="{3970909D-1548-42C1-8581-92BEFF0A3EF0}">
      <dgm:prSet phldrT="[Tekst]" custT="1"/>
      <dgm:spPr>
        <a:solidFill>
          <a:srgbClr val="002060"/>
        </a:solidFill>
      </dgm:spPr>
      <dgm:t>
        <a:bodyPr/>
        <a:lstStyle/>
        <a:p>
          <a:r>
            <a:rPr lang="et-EE" sz="1400"/>
            <a:t>3. </a:t>
          </a:r>
          <a:r>
            <a:rPr lang="et-EE" sz="1400" err="1"/>
            <a:t>Improving</a:t>
          </a:r>
          <a:r>
            <a:rPr lang="et-EE" sz="1400"/>
            <a:t> </a:t>
          </a:r>
          <a:r>
            <a:rPr lang="et-EE" sz="1400" err="1"/>
            <a:t>early</a:t>
          </a:r>
          <a:r>
            <a:rPr lang="et-EE" sz="1400"/>
            <a:t> </a:t>
          </a:r>
          <a:r>
            <a:rPr lang="et-EE" sz="1400" err="1"/>
            <a:t>intervention</a:t>
          </a:r>
          <a:r>
            <a:rPr lang="et-EE" sz="1400"/>
            <a:t> and </a:t>
          </a:r>
          <a:r>
            <a:rPr lang="et-EE" sz="1400" err="1"/>
            <a:t>strenghtening</a:t>
          </a:r>
          <a:r>
            <a:rPr lang="et-EE" sz="1400"/>
            <a:t> </a:t>
          </a:r>
          <a:r>
            <a:rPr lang="et-EE" sz="1400" err="1"/>
            <a:t>child</a:t>
          </a:r>
          <a:r>
            <a:rPr lang="et-EE" sz="1400"/>
            <a:t> </a:t>
          </a:r>
          <a:r>
            <a:rPr lang="et-EE" sz="1400" err="1"/>
            <a:t>protection</a:t>
          </a:r>
          <a:r>
            <a:rPr lang="et-EE" sz="1400"/>
            <a:t> </a:t>
          </a:r>
          <a:r>
            <a:rPr lang="et-EE" sz="1400" err="1"/>
            <a:t>system</a:t>
          </a:r>
          <a:endParaRPr lang="et-EE" sz="1400"/>
        </a:p>
      </dgm:t>
    </dgm:pt>
    <dgm:pt modelId="{61804976-F7B6-4CA5-A044-EBA5D87D5B7F}" type="parTrans" cxnId="{F11D7970-B152-43BA-AEC9-DD62B7F1B061}">
      <dgm:prSet/>
      <dgm:spPr/>
      <dgm:t>
        <a:bodyPr/>
        <a:lstStyle/>
        <a:p>
          <a:endParaRPr lang="et-EE"/>
        </a:p>
      </dgm:t>
    </dgm:pt>
    <dgm:pt modelId="{7ECD2D41-6B72-40BB-B4BC-6E33F99BE1ED}" type="sibTrans" cxnId="{F11D7970-B152-43BA-AEC9-DD62B7F1B061}">
      <dgm:prSet/>
      <dgm:spPr/>
      <dgm:t>
        <a:bodyPr/>
        <a:lstStyle/>
        <a:p>
          <a:endParaRPr lang="et-EE"/>
        </a:p>
      </dgm:t>
    </dgm:pt>
    <dgm:pt modelId="{52EF5B12-2204-408C-AB2A-1BBC9489AC74}">
      <dgm:prSet phldrT="[Tekst]" custT="1"/>
      <dgm:spPr>
        <a:solidFill>
          <a:srgbClr val="002060"/>
        </a:solidFill>
      </dgm:spPr>
      <dgm:t>
        <a:bodyPr/>
        <a:lstStyle/>
        <a:p>
          <a:r>
            <a:rPr lang="et-EE" sz="1400"/>
            <a:t>5. </a:t>
          </a:r>
          <a:r>
            <a:rPr lang="et-EE" sz="1400" err="1"/>
            <a:t>Reconciliation</a:t>
          </a:r>
          <a:r>
            <a:rPr lang="et-EE" sz="1400"/>
            <a:t> of </a:t>
          </a:r>
          <a:r>
            <a:rPr lang="et-EE" sz="1400" err="1"/>
            <a:t>work</a:t>
          </a:r>
          <a:r>
            <a:rPr lang="et-EE" sz="1400"/>
            <a:t>, </a:t>
          </a:r>
          <a:r>
            <a:rPr lang="et-EE" sz="1400" err="1"/>
            <a:t>family</a:t>
          </a:r>
          <a:r>
            <a:rPr lang="et-EE" sz="1400"/>
            <a:t> and </a:t>
          </a:r>
          <a:r>
            <a:rPr lang="et-EE" sz="1400" err="1"/>
            <a:t>private</a:t>
          </a:r>
          <a:r>
            <a:rPr lang="et-EE" sz="1400"/>
            <a:t> </a:t>
          </a:r>
          <a:r>
            <a:rPr lang="et-EE" sz="1400" err="1"/>
            <a:t>life</a:t>
          </a:r>
          <a:r>
            <a:rPr lang="et-EE" sz="1400"/>
            <a:t> </a:t>
          </a:r>
        </a:p>
      </dgm:t>
    </dgm:pt>
    <dgm:pt modelId="{16A82395-5876-45A0-8061-D27463848DA0}" type="parTrans" cxnId="{B6B12CD3-E3E0-48D0-BB4C-A18B8A8C088D}">
      <dgm:prSet/>
      <dgm:spPr/>
      <dgm:t>
        <a:bodyPr/>
        <a:lstStyle/>
        <a:p>
          <a:endParaRPr lang="et-EE"/>
        </a:p>
      </dgm:t>
    </dgm:pt>
    <dgm:pt modelId="{8AF91A91-FFFF-44F6-A19A-7F399E1E5721}" type="sibTrans" cxnId="{B6B12CD3-E3E0-48D0-BB4C-A18B8A8C088D}">
      <dgm:prSet/>
      <dgm:spPr/>
      <dgm:t>
        <a:bodyPr/>
        <a:lstStyle/>
        <a:p>
          <a:endParaRPr lang="et-EE"/>
        </a:p>
      </dgm:t>
    </dgm:pt>
    <dgm:pt modelId="{7E16427F-798B-4E92-89B5-28CC4E326365}">
      <dgm:prSet phldrT="[Tekst]" custT="1"/>
      <dgm:spPr>
        <a:solidFill>
          <a:srgbClr val="002060"/>
        </a:solidFill>
      </dgm:spPr>
      <dgm:t>
        <a:bodyPr/>
        <a:lstStyle/>
        <a:p>
          <a:r>
            <a:rPr lang="et-EE" sz="1400"/>
            <a:t>4. </a:t>
          </a:r>
          <a:r>
            <a:rPr lang="et-EE" sz="1400" err="1"/>
            <a:t>Providing</a:t>
          </a:r>
          <a:r>
            <a:rPr lang="et-EE" sz="1400"/>
            <a:t> </a:t>
          </a:r>
          <a:r>
            <a:rPr lang="et-EE" sz="1400" err="1"/>
            <a:t>support</a:t>
          </a:r>
          <a:r>
            <a:rPr lang="et-EE" sz="1400"/>
            <a:t> </a:t>
          </a:r>
          <a:r>
            <a:rPr lang="et-EE" sz="1400" err="1"/>
            <a:t>to</a:t>
          </a:r>
          <a:r>
            <a:rPr lang="et-EE" sz="1400"/>
            <a:t> </a:t>
          </a:r>
          <a:r>
            <a:rPr lang="et-EE" sz="1400" err="1"/>
            <a:t>families</a:t>
          </a:r>
          <a:r>
            <a:rPr lang="et-EE" sz="1400"/>
            <a:t> </a:t>
          </a:r>
          <a:r>
            <a:rPr lang="et-EE" sz="1400" err="1"/>
            <a:t>to</a:t>
          </a:r>
          <a:r>
            <a:rPr lang="et-EE" sz="1400"/>
            <a:t> </a:t>
          </a:r>
          <a:r>
            <a:rPr lang="et-EE" sz="1400" err="1"/>
            <a:t>cope</a:t>
          </a:r>
          <a:r>
            <a:rPr lang="et-EE" sz="1400"/>
            <a:t> </a:t>
          </a:r>
          <a:r>
            <a:rPr lang="et-EE" sz="1400" err="1"/>
            <a:t>economically</a:t>
          </a:r>
          <a:r>
            <a:rPr lang="et-EE" sz="1400"/>
            <a:t> </a:t>
          </a:r>
        </a:p>
      </dgm:t>
    </dgm:pt>
    <dgm:pt modelId="{6751AC32-EEF1-4840-A3F7-05CF1E721827}" type="parTrans" cxnId="{5D077A25-BCA6-404F-9419-CF28D25D0491}">
      <dgm:prSet/>
      <dgm:spPr/>
      <dgm:t>
        <a:bodyPr/>
        <a:lstStyle/>
        <a:p>
          <a:endParaRPr lang="et-EE"/>
        </a:p>
      </dgm:t>
    </dgm:pt>
    <dgm:pt modelId="{E9BBBA86-551D-4C1A-A068-CE088EA6D0AB}" type="sibTrans" cxnId="{5D077A25-BCA6-404F-9419-CF28D25D0491}">
      <dgm:prSet/>
      <dgm:spPr/>
      <dgm:t>
        <a:bodyPr/>
        <a:lstStyle/>
        <a:p>
          <a:endParaRPr lang="et-EE"/>
        </a:p>
      </dgm:t>
    </dgm:pt>
    <dgm:pt modelId="{CF87EE0F-8325-46D2-9715-C1A729F4E4E2}" type="pres">
      <dgm:prSet presAssocID="{23C1C619-4B8D-4EAD-B024-9F9041FD1130}" presName="linear" presStyleCnt="0">
        <dgm:presLayoutVars>
          <dgm:dir/>
          <dgm:animLvl val="lvl"/>
          <dgm:resizeHandles val="exact"/>
        </dgm:presLayoutVars>
      </dgm:prSet>
      <dgm:spPr/>
    </dgm:pt>
    <dgm:pt modelId="{A6362087-9E9F-47DC-A527-AAAC49C8BE4D}" type="pres">
      <dgm:prSet presAssocID="{B4B1A954-0F12-4D9F-8679-66E0F4F69B9D}" presName="parentLin" presStyleCnt="0"/>
      <dgm:spPr/>
    </dgm:pt>
    <dgm:pt modelId="{FF7561E0-6D12-4AAD-A5FE-3E501D5A4E49}" type="pres">
      <dgm:prSet presAssocID="{B4B1A954-0F12-4D9F-8679-66E0F4F69B9D}" presName="parentLeftMargin" presStyleLbl="node1" presStyleIdx="0" presStyleCnt="5"/>
      <dgm:spPr/>
    </dgm:pt>
    <dgm:pt modelId="{4C9AA464-C1FA-4BF1-9143-569F41F26E5F}" type="pres">
      <dgm:prSet presAssocID="{B4B1A954-0F12-4D9F-8679-66E0F4F69B9D}" presName="parentText" presStyleLbl="node1" presStyleIdx="0" presStyleCnt="5" custScaleX="94475" custScaleY="81519">
        <dgm:presLayoutVars>
          <dgm:chMax val="0"/>
          <dgm:bulletEnabled val="1"/>
        </dgm:presLayoutVars>
      </dgm:prSet>
      <dgm:spPr/>
    </dgm:pt>
    <dgm:pt modelId="{2B7ACCF0-6C7E-41C6-9989-3163000B4857}" type="pres">
      <dgm:prSet presAssocID="{B4B1A954-0F12-4D9F-8679-66E0F4F69B9D}" presName="negativeSpace" presStyleCnt="0"/>
      <dgm:spPr/>
    </dgm:pt>
    <dgm:pt modelId="{791D5365-87E5-4D10-BCA9-DF6F6F87B0D8}" type="pres">
      <dgm:prSet presAssocID="{B4B1A954-0F12-4D9F-8679-66E0F4F69B9D}" presName="childText" presStyleLbl="conFgAcc1" presStyleIdx="0" presStyleCnt="5" custScaleX="95357" custScaleY="72571">
        <dgm:presLayoutVars>
          <dgm:bulletEnabled val="1"/>
        </dgm:presLayoutVars>
      </dgm:prSet>
      <dgm:spPr/>
    </dgm:pt>
    <dgm:pt modelId="{3EAD1885-E44C-4BAB-9DA5-BD167C3B8B0C}" type="pres">
      <dgm:prSet presAssocID="{2D3E5486-26B8-4755-9B1D-CA0A3F20A7D8}" presName="spaceBetweenRectangles" presStyleCnt="0"/>
      <dgm:spPr/>
    </dgm:pt>
    <dgm:pt modelId="{2E2FB510-C54E-4CBC-A1D8-E16EB1F6BD1F}" type="pres">
      <dgm:prSet presAssocID="{A5F04399-481E-44ED-B8C6-C9D2AA28C2BE}" presName="parentLin" presStyleCnt="0"/>
      <dgm:spPr/>
    </dgm:pt>
    <dgm:pt modelId="{32E99E78-1C6E-406C-A651-1AB26DCFD5F1}" type="pres">
      <dgm:prSet presAssocID="{A5F04399-481E-44ED-B8C6-C9D2AA28C2BE}" presName="parentLeftMargin" presStyleLbl="node1" presStyleIdx="0" presStyleCnt="5"/>
      <dgm:spPr/>
    </dgm:pt>
    <dgm:pt modelId="{1032DB7B-6AF4-4632-93C1-66842A86F8B4}" type="pres">
      <dgm:prSet presAssocID="{A5F04399-481E-44ED-B8C6-C9D2AA28C2BE}" presName="parentText" presStyleLbl="node1" presStyleIdx="1" presStyleCnt="5" custScaleX="95357" custScaleY="72571">
        <dgm:presLayoutVars>
          <dgm:chMax val="0"/>
          <dgm:bulletEnabled val="1"/>
        </dgm:presLayoutVars>
      </dgm:prSet>
      <dgm:spPr/>
    </dgm:pt>
    <dgm:pt modelId="{89D6FEAF-9B90-41C1-B489-BAA6334033F7}" type="pres">
      <dgm:prSet presAssocID="{A5F04399-481E-44ED-B8C6-C9D2AA28C2BE}" presName="negativeSpace" presStyleCnt="0"/>
      <dgm:spPr/>
    </dgm:pt>
    <dgm:pt modelId="{31688051-C636-4890-826F-B4D62E8B1F1E}" type="pres">
      <dgm:prSet presAssocID="{A5F04399-481E-44ED-B8C6-C9D2AA28C2BE}" presName="childText" presStyleLbl="conFgAcc1" presStyleIdx="1" presStyleCnt="5" custScaleX="95357" custScaleY="72571">
        <dgm:presLayoutVars>
          <dgm:bulletEnabled val="1"/>
        </dgm:presLayoutVars>
      </dgm:prSet>
      <dgm:spPr/>
    </dgm:pt>
    <dgm:pt modelId="{00873795-EA13-4E9C-95B6-1902A710254B}" type="pres">
      <dgm:prSet presAssocID="{F32F1002-BC3B-401F-A722-DC64D3C6B813}" presName="spaceBetweenRectangles" presStyleCnt="0"/>
      <dgm:spPr/>
    </dgm:pt>
    <dgm:pt modelId="{163F968D-A0BC-4DF6-ACC2-9EFC8AB98802}" type="pres">
      <dgm:prSet presAssocID="{3970909D-1548-42C1-8581-92BEFF0A3EF0}" presName="parentLin" presStyleCnt="0"/>
      <dgm:spPr/>
    </dgm:pt>
    <dgm:pt modelId="{7F633124-5319-46EA-AC22-710F42C5C193}" type="pres">
      <dgm:prSet presAssocID="{3970909D-1548-42C1-8581-92BEFF0A3EF0}" presName="parentLeftMargin" presStyleLbl="node1" presStyleIdx="1" presStyleCnt="5"/>
      <dgm:spPr/>
    </dgm:pt>
    <dgm:pt modelId="{8B6C1FA2-EE81-484F-B5F6-609B7546E7C6}" type="pres">
      <dgm:prSet presAssocID="{3970909D-1548-42C1-8581-92BEFF0A3EF0}" presName="parentText" presStyleLbl="node1" presStyleIdx="2" presStyleCnt="5" custScaleX="95357" custScaleY="72571">
        <dgm:presLayoutVars>
          <dgm:chMax val="0"/>
          <dgm:bulletEnabled val="1"/>
        </dgm:presLayoutVars>
      </dgm:prSet>
      <dgm:spPr/>
    </dgm:pt>
    <dgm:pt modelId="{0AF76334-BC76-4089-B5FF-BC8823D61902}" type="pres">
      <dgm:prSet presAssocID="{3970909D-1548-42C1-8581-92BEFF0A3EF0}" presName="negativeSpace" presStyleCnt="0"/>
      <dgm:spPr/>
    </dgm:pt>
    <dgm:pt modelId="{AC821003-06E0-45B8-ABC7-C16BA5E914AA}" type="pres">
      <dgm:prSet presAssocID="{3970909D-1548-42C1-8581-92BEFF0A3EF0}" presName="childText" presStyleLbl="conFgAcc1" presStyleIdx="2" presStyleCnt="5" custScaleX="95357" custScaleY="72571">
        <dgm:presLayoutVars>
          <dgm:bulletEnabled val="1"/>
        </dgm:presLayoutVars>
      </dgm:prSet>
      <dgm:spPr/>
    </dgm:pt>
    <dgm:pt modelId="{E8D6C706-70A1-4211-B7C9-8EE4C9F5E79D}" type="pres">
      <dgm:prSet presAssocID="{7ECD2D41-6B72-40BB-B4BC-6E33F99BE1ED}" presName="spaceBetweenRectangles" presStyleCnt="0"/>
      <dgm:spPr/>
    </dgm:pt>
    <dgm:pt modelId="{6B591459-1EDB-462D-9E6A-6517014C27FB}" type="pres">
      <dgm:prSet presAssocID="{7E16427F-798B-4E92-89B5-28CC4E326365}" presName="parentLin" presStyleCnt="0"/>
      <dgm:spPr/>
    </dgm:pt>
    <dgm:pt modelId="{FA344349-A2E9-4635-8B40-BE4D301D95D9}" type="pres">
      <dgm:prSet presAssocID="{7E16427F-798B-4E92-89B5-28CC4E326365}" presName="parentLeftMargin" presStyleLbl="node1" presStyleIdx="2" presStyleCnt="5"/>
      <dgm:spPr/>
    </dgm:pt>
    <dgm:pt modelId="{FB90BD36-9897-4D8F-BF68-0617D5603F9C}" type="pres">
      <dgm:prSet presAssocID="{7E16427F-798B-4E92-89B5-28CC4E326365}" presName="parentText" presStyleLbl="node1" presStyleIdx="3" presStyleCnt="5" custScaleX="95357" custScaleY="72571">
        <dgm:presLayoutVars>
          <dgm:chMax val="0"/>
          <dgm:bulletEnabled val="1"/>
        </dgm:presLayoutVars>
      </dgm:prSet>
      <dgm:spPr/>
    </dgm:pt>
    <dgm:pt modelId="{1FC4A884-27D3-42B9-824F-76A0576483FE}" type="pres">
      <dgm:prSet presAssocID="{7E16427F-798B-4E92-89B5-28CC4E326365}" presName="negativeSpace" presStyleCnt="0"/>
      <dgm:spPr/>
    </dgm:pt>
    <dgm:pt modelId="{4DA8A8C5-AECF-4AEF-B859-0BCCD22BB8B9}" type="pres">
      <dgm:prSet presAssocID="{7E16427F-798B-4E92-89B5-28CC4E326365}" presName="childText" presStyleLbl="conFgAcc1" presStyleIdx="3" presStyleCnt="5" custScaleX="95357" custScaleY="72571">
        <dgm:presLayoutVars>
          <dgm:bulletEnabled val="1"/>
        </dgm:presLayoutVars>
      </dgm:prSet>
      <dgm:spPr/>
    </dgm:pt>
    <dgm:pt modelId="{CCD99668-03D6-477B-B6BA-AE9655D96DE0}" type="pres">
      <dgm:prSet presAssocID="{E9BBBA86-551D-4C1A-A068-CE088EA6D0AB}" presName="spaceBetweenRectangles" presStyleCnt="0"/>
      <dgm:spPr/>
    </dgm:pt>
    <dgm:pt modelId="{3BCB07BF-4126-496E-90FA-632B01AF3F92}" type="pres">
      <dgm:prSet presAssocID="{52EF5B12-2204-408C-AB2A-1BBC9489AC74}" presName="parentLin" presStyleCnt="0"/>
      <dgm:spPr/>
    </dgm:pt>
    <dgm:pt modelId="{F20C0A5D-6A0C-4AAB-8A97-10E03A5740CE}" type="pres">
      <dgm:prSet presAssocID="{52EF5B12-2204-408C-AB2A-1BBC9489AC74}" presName="parentLeftMargin" presStyleLbl="node1" presStyleIdx="3" presStyleCnt="5"/>
      <dgm:spPr/>
    </dgm:pt>
    <dgm:pt modelId="{0C7EA971-9014-42F4-8E2F-145ECBE9CE23}" type="pres">
      <dgm:prSet presAssocID="{52EF5B12-2204-408C-AB2A-1BBC9489AC74}" presName="parentText" presStyleLbl="node1" presStyleIdx="4" presStyleCnt="5" custScaleX="95357" custScaleY="72571">
        <dgm:presLayoutVars>
          <dgm:chMax val="0"/>
          <dgm:bulletEnabled val="1"/>
        </dgm:presLayoutVars>
      </dgm:prSet>
      <dgm:spPr/>
    </dgm:pt>
    <dgm:pt modelId="{3A8BD988-5ADF-4A0B-B5B5-15FA940DBF00}" type="pres">
      <dgm:prSet presAssocID="{52EF5B12-2204-408C-AB2A-1BBC9489AC74}" presName="negativeSpace" presStyleCnt="0"/>
      <dgm:spPr/>
    </dgm:pt>
    <dgm:pt modelId="{DD9FC6D5-DD50-484C-94FF-266395090016}" type="pres">
      <dgm:prSet presAssocID="{52EF5B12-2204-408C-AB2A-1BBC9489AC74}" presName="childText" presStyleLbl="conFgAcc1" presStyleIdx="4" presStyleCnt="5" custScaleX="95357" custScaleY="72571">
        <dgm:presLayoutVars>
          <dgm:bulletEnabled val="1"/>
        </dgm:presLayoutVars>
      </dgm:prSet>
      <dgm:spPr/>
    </dgm:pt>
  </dgm:ptLst>
  <dgm:cxnLst>
    <dgm:cxn modelId="{00855421-1916-6A4C-87E8-5672EB05DE3E}" type="presOf" srcId="{52EF5B12-2204-408C-AB2A-1BBC9489AC74}" destId="{0C7EA971-9014-42F4-8E2F-145ECBE9CE23}" srcOrd="1" destOrd="0" presId="urn:microsoft.com/office/officeart/2005/8/layout/list1"/>
    <dgm:cxn modelId="{5D077A25-BCA6-404F-9419-CF28D25D0491}" srcId="{23C1C619-4B8D-4EAD-B024-9F9041FD1130}" destId="{7E16427F-798B-4E92-89B5-28CC4E326365}" srcOrd="3" destOrd="0" parTransId="{6751AC32-EEF1-4840-A3F7-05CF1E721827}" sibTransId="{E9BBBA86-551D-4C1A-A068-CE088EA6D0AB}"/>
    <dgm:cxn modelId="{5E68CA29-15F0-F245-B122-6DB04B727977}" type="presOf" srcId="{7E16427F-798B-4E92-89B5-28CC4E326365}" destId="{FA344349-A2E9-4635-8B40-BE4D301D95D9}" srcOrd="0" destOrd="0" presId="urn:microsoft.com/office/officeart/2005/8/layout/list1"/>
    <dgm:cxn modelId="{4642CD2B-5E71-7B43-8BCA-B8E7EA6DFA7B}" type="presOf" srcId="{B4B1A954-0F12-4D9F-8679-66E0F4F69B9D}" destId="{FF7561E0-6D12-4AAD-A5FE-3E501D5A4E49}" srcOrd="0" destOrd="0" presId="urn:microsoft.com/office/officeart/2005/8/layout/list1"/>
    <dgm:cxn modelId="{4DDDFC37-0470-9740-8B35-EC30FBD5DF39}" type="presOf" srcId="{3970909D-1548-42C1-8581-92BEFF0A3EF0}" destId="{8B6C1FA2-EE81-484F-B5F6-609B7546E7C6}" srcOrd="1" destOrd="0" presId="urn:microsoft.com/office/officeart/2005/8/layout/list1"/>
    <dgm:cxn modelId="{33D61545-CB85-C243-83EE-A9E10DCB9F1C}" type="presOf" srcId="{7E16427F-798B-4E92-89B5-28CC4E326365}" destId="{FB90BD36-9897-4D8F-BF68-0617D5603F9C}" srcOrd="1" destOrd="0" presId="urn:microsoft.com/office/officeart/2005/8/layout/list1"/>
    <dgm:cxn modelId="{F11D7970-B152-43BA-AEC9-DD62B7F1B061}" srcId="{23C1C619-4B8D-4EAD-B024-9F9041FD1130}" destId="{3970909D-1548-42C1-8581-92BEFF0A3EF0}" srcOrd="2" destOrd="0" parTransId="{61804976-F7B6-4CA5-A044-EBA5D87D5B7F}" sibTransId="{7ECD2D41-6B72-40BB-B4BC-6E33F99BE1ED}"/>
    <dgm:cxn modelId="{A2FF7C84-9690-0542-ABA6-D2778E2EB6BD}" type="presOf" srcId="{A5F04399-481E-44ED-B8C6-C9D2AA28C2BE}" destId="{1032DB7B-6AF4-4632-93C1-66842A86F8B4}" srcOrd="1" destOrd="0" presId="urn:microsoft.com/office/officeart/2005/8/layout/list1"/>
    <dgm:cxn modelId="{236C5F93-A0C3-A44B-A04B-E955B30EF786}" type="presOf" srcId="{52EF5B12-2204-408C-AB2A-1BBC9489AC74}" destId="{F20C0A5D-6A0C-4AAB-8A97-10E03A5740CE}" srcOrd="0" destOrd="0" presId="urn:microsoft.com/office/officeart/2005/8/layout/list1"/>
    <dgm:cxn modelId="{0E6E32A0-D981-814A-B771-8C213B108C84}" type="presOf" srcId="{23C1C619-4B8D-4EAD-B024-9F9041FD1130}" destId="{CF87EE0F-8325-46D2-9715-C1A729F4E4E2}" srcOrd="0" destOrd="0" presId="urn:microsoft.com/office/officeart/2005/8/layout/list1"/>
    <dgm:cxn modelId="{C2CC30A4-E363-4C26-A659-B4F4D096161B}" srcId="{23C1C619-4B8D-4EAD-B024-9F9041FD1130}" destId="{A5F04399-481E-44ED-B8C6-C9D2AA28C2BE}" srcOrd="1" destOrd="0" parTransId="{ACFB7261-36D0-4FC2-A54A-855F297F4AA6}" sibTransId="{F32F1002-BC3B-401F-A722-DC64D3C6B813}"/>
    <dgm:cxn modelId="{027064AB-B863-EB45-9FA1-B5655AC26D41}" type="presOf" srcId="{B4B1A954-0F12-4D9F-8679-66E0F4F69B9D}" destId="{4C9AA464-C1FA-4BF1-9143-569F41F26E5F}" srcOrd="1" destOrd="0" presId="urn:microsoft.com/office/officeart/2005/8/layout/list1"/>
    <dgm:cxn modelId="{199DCCC3-F847-41B8-9308-CB411D4C4897}" srcId="{23C1C619-4B8D-4EAD-B024-9F9041FD1130}" destId="{B4B1A954-0F12-4D9F-8679-66E0F4F69B9D}" srcOrd="0" destOrd="0" parTransId="{06AD7EB3-9964-48DF-986D-63D977F80C02}" sibTransId="{2D3E5486-26B8-4755-9B1D-CA0A3F20A7D8}"/>
    <dgm:cxn modelId="{B6B12CD3-E3E0-48D0-BB4C-A18B8A8C088D}" srcId="{23C1C619-4B8D-4EAD-B024-9F9041FD1130}" destId="{52EF5B12-2204-408C-AB2A-1BBC9489AC74}" srcOrd="4" destOrd="0" parTransId="{16A82395-5876-45A0-8061-D27463848DA0}" sibTransId="{8AF91A91-FFFF-44F6-A19A-7F399E1E5721}"/>
    <dgm:cxn modelId="{EA090CEE-ABFE-A245-BBF5-240661E7B28E}" type="presOf" srcId="{A5F04399-481E-44ED-B8C6-C9D2AA28C2BE}" destId="{32E99E78-1C6E-406C-A651-1AB26DCFD5F1}" srcOrd="0" destOrd="0" presId="urn:microsoft.com/office/officeart/2005/8/layout/list1"/>
    <dgm:cxn modelId="{77623FF0-7FDF-EE49-B905-5B3280482BFB}" type="presOf" srcId="{3970909D-1548-42C1-8581-92BEFF0A3EF0}" destId="{7F633124-5319-46EA-AC22-710F42C5C193}" srcOrd="0" destOrd="0" presId="urn:microsoft.com/office/officeart/2005/8/layout/list1"/>
    <dgm:cxn modelId="{75549020-7021-8E4A-9708-A77D89CDEF9C}" type="presParOf" srcId="{CF87EE0F-8325-46D2-9715-C1A729F4E4E2}" destId="{A6362087-9E9F-47DC-A527-AAAC49C8BE4D}" srcOrd="0" destOrd="0" presId="urn:microsoft.com/office/officeart/2005/8/layout/list1"/>
    <dgm:cxn modelId="{00006CC0-DE67-C243-9F74-3A6CC7E5496B}" type="presParOf" srcId="{A6362087-9E9F-47DC-A527-AAAC49C8BE4D}" destId="{FF7561E0-6D12-4AAD-A5FE-3E501D5A4E49}" srcOrd="0" destOrd="0" presId="urn:microsoft.com/office/officeart/2005/8/layout/list1"/>
    <dgm:cxn modelId="{ED820DB2-A219-604E-98E2-EDDF9DC647B5}" type="presParOf" srcId="{A6362087-9E9F-47DC-A527-AAAC49C8BE4D}" destId="{4C9AA464-C1FA-4BF1-9143-569F41F26E5F}" srcOrd="1" destOrd="0" presId="urn:microsoft.com/office/officeart/2005/8/layout/list1"/>
    <dgm:cxn modelId="{663954BA-C255-BA4F-A9BA-904BAFF09755}" type="presParOf" srcId="{CF87EE0F-8325-46D2-9715-C1A729F4E4E2}" destId="{2B7ACCF0-6C7E-41C6-9989-3163000B4857}" srcOrd="1" destOrd="0" presId="urn:microsoft.com/office/officeart/2005/8/layout/list1"/>
    <dgm:cxn modelId="{ECAF3F33-6C24-A846-8CCF-A88C1610AE69}" type="presParOf" srcId="{CF87EE0F-8325-46D2-9715-C1A729F4E4E2}" destId="{791D5365-87E5-4D10-BCA9-DF6F6F87B0D8}" srcOrd="2" destOrd="0" presId="urn:microsoft.com/office/officeart/2005/8/layout/list1"/>
    <dgm:cxn modelId="{D89C8BF9-C327-8A4F-A37E-FF1475085673}" type="presParOf" srcId="{CF87EE0F-8325-46D2-9715-C1A729F4E4E2}" destId="{3EAD1885-E44C-4BAB-9DA5-BD167C3B8B0C}" srcOrd="3" destOrd="0" presId="urn:microsoft.com/office/officeart/2005/8/layout/list1"/>
    <dgm:cxn modelId="{CC20A1C7-35BD-1841-94D5-6E8FC6AAFC2D}" type="presParOf" srcId="{CF87EE0F-8325-46D2-9715-C1A729F4E4E2}" destId="{2E2FB510-C54E-4CBC-A1D8-E16EB1F6BD1F}" srcOrd="4" destOrd="0" presId="urn:microsoft.com/office/officeart/2005/8/layout/list1"/>
    <dgm:cxn modelId="{3ECFD054-C04F-D948-8F6F-5A0944DA6CF3}" type="presParOf" srcId="{2E2FB510-C54E-4CBC-A1D8-E16EB1F6BD1F}" destId="{32E99E78-1C6E-406C-A651-1AB26DCFD5F1}" srcOrd="0" destOrd="0" presId="urn:microsoft.com/office/officeart/2005/8/layout/list1"/>
    <dgm:cxn modelId="{65F5C5F9-E8FA-4949-98E3-BECE5CCBB6F3}" type="presParOf" srcId="{2E2FB510-C54E-4CBC-A1D8-E16EB1F6BD1F}" destId="{1032DB7B-6AF4-4632-93C1-66842A86F8B4}" srcOrd="1" destOrd="0" presId="urn:microsoft.com/office/officeart/2005/8/layout/list1"/>
    <dgm:cxn modelId="{AE7A9B1E-0153-7B48-8B52-B314FE701242}" type="presParOf" srcId="{CF87EE0F-8325-46D2-9715-C1A729F4E4E2}" destId="{89D6FEAF-9B90-41C1-B489-BAA6334033F7}" srcOrd="5" destOrd="0" presId="urn:microsoft.com/office/officeart/2005/8/layout/list1"/>
    <dgm:cxn modelId="{E851B0A2-7BA4-5B41-AF3D-AF6BBA58B6FD}" type="presParOf" srcId="{CF87EE0F-8325-46D2-9715-C1A729F4E4E2}" destId="{31688051-C636-4890-826F-B4D62E8B1F1E}" srcOrd="6" destOrd="0" presId="urn:microsoft.com/office/officeart/2005/8/layout/list1"/>
    <dgm:cxn modelId="{7997686A-8E3A-0343-8124-A85A665A9232}" type="presParOf" srcId="{CF87EE0F-8325-46D2-9715-C1A729F4E4E2}" destId="{00873795-EA13-4E9C-95B6-1902A710254B}" srcOrd="7" destOrd="0" presId="urn:microsoft.com/office/officeart/2005/8/layout/list1"/>
    <dgm:cxn modelId="{8FA0E1DE-CED3-2C45-9839-7A8B9BDEC8DE}" type="presParOf" srcId="{CF87EE0F-8325-46D2-9715-C1A729F4E4E2}" destId="{163F968D-A0BC-4DF6-ACC2-9EFC8AB98802}" srcOrd="8" destOrd="0" presId="urn:microsoft.com/office/officeart/2005/8/layout/list1"/>
    <dgm:cxn modelId="{B657F23B-7DF7-664D-8E80-7354BF81DE4D}" type="presParOf" srcId="{163F968D-A0BC-4DF6-ACC2-9EFC8AB98802}" destId="{7F633124-5319-46EA-AC22-710F42C5C193}" srcOrd="0" destOrd="0" presId="urn:microsoft.com/office/officeart/2005/8/layout/list1"/>
    <dgm:cxn modelId="{5F9B8788-E865-7444-83C0-02509761DE7C}" type="presParOf" srcId="{163F968D-A0BC-4DF6-ACC2-9EFC8AB98802}" destId="{8B6C1FA2-EE81-484F-B5F6-609B7546E7C6}" srcOrd="1" destOrd="0" presId="urn:microsoft.com/office/officeart/2005/8/layout/list1"/>
    <dgm:cxn modelId="{6EC38FB0-A016-564F-8A05-DEB89FC6BF79}" type="presParOf" srcId="{CF87EE0F-8325-46D2-9715-C1A729F4E4E2}" destId="{0AF76334-BC76-4089-B5FF-BC8823D61902}" srcOrd="9" destOrd="0" presId="urn:microsoft.com/office/officeart/2005/8/layout/list1"/>
    <dgm:cxn modelId="{6A2141B2-68A5-4549-B1B9-A31C1C045534}" type="presParOf" srcId="{CF87EE0F-8325-46D2-9715-C1A729F4E4E2}" destId="{AC821003-06E0-45B8-ABC7-C16BA5E914AA}" srcOrd="10" destOrd="0" presId="urn:microsoft.com/office/officeart/2005/8/layout/list1"/>
    <dgm:cxn modelId="{53BE4AE6-86F1-5841-B7C7-8B68925A8689}" type="presParOf" srcId="{CF87EE0F-8325-46D2-9715-C1A729F4E4E2}" destId="{E8D6C706-70A1-4211-B7C9-8EE4C9F5E79D}" srcOrd="11" destOrd="0" presId="urn:microsoft.com/office/officeart/2005/8/layout/list1"/>
    <dgm:cxn modelId="{EC93CD59-7988-3A4D-AC6E-8362D0175010}" type="presParOf" srcId="{CF87EE0F-8325-46D2-9715-C1A729F4E4E2}" destId="{6B591459-1EDB-462D-9E6A-6517014C27FB}" srcOrd="12" destOrd="0" presId="urn:microsoft.com/office/officeart/2005/8/layout/list1"/>
    <dgm:cxn modelId="{AF3A38F6-9AD5-B541-A741-2C52A6C12027}" type="presParOf" srcId="{6B591459-1EDB-462D-9E6A-6517014C27FB}" destId="{FA344349-A2E9-4635-8B40-BE4D301D95D9}" srcOrd="0" destOrd="0" presId="urn:microsoft.com/office/officeart/2005/8/layout/list1"/>
    <dgm:cxn modelId="{37E96474-6F33-2144-842E-90CFA63C4568}" type="presParOf" srcId="{6B591459-1EDB-462D-9E6A-6517014C27FB}" destId="{FB90BD36-9897-4D8F-BF68-0617D5603F9C}" srcOrd="1" destOrd="0" presId="urn:microsoft.com/office/officeart/2005/8/layout/list1"/>
    <dgm:cxn modelId="{8030551A-8681-3D4D-B743-7023108F6A89}" type="presParOf" srcId="{CF87EE0F-8325-46D2-9715-C1A729F4E4E2}" destId="{1FC4A884-27D3-42B9-824F-76A0576483FE}" srcOrd="13" destOrd="0" presId="urn:microsoft.com/office/officeart/2005/8/layout/list1"/>
    <dgm:cxn modelId="{08A5A924-60D2-3844-821B-AED09E3D5171}" type="presParOf" srcId="{CF87EE0F-8325-46D2-9715-C1A729F4E4E2}" destId="{4DA8A8C5-AECF-4AEF-B859-0BCCD22BB8B9}" srcOrd="14" destOrd="0" presId="urn:microsoft.com/office/officeart/2005/8/layout/list1"/>
    <dgm:cxn modelId="{1A2C6514-7BAE-4142-9FF6-584EA7D7BFF5}" type="presParOf" srcId="{CF87EE0F-8325-46D2-9715-C1A729F4E4E2}" destId="{CCD99668-03D6-477B-B6BA-AE9655D96DE0}" srcOrd="15" destOrd="0" presId="urn:microsoft.com/office/officeart/2005/8/layout/list1"/>
    <dgm:cxn modelId="{CBFC28C6-B55E-F549-A03B-6D55799E1355}" type="presParOf" srcId="{CF87EE0F-8325-46D2-9715-C1A729F4E4E2}" destId="{3BCB07BF-4126-496E-90FA-632B01AF3F92}" srcOrd="16" destOrd="0" presId="urn:microsoft.com/office/officeart/2005/8/layout/list1"/>
    <dgm:cxn modelId="{0AF56F62-B534-F84F-AE11-902AC43A91C4}" type="presParOf" srcId="{3BCB07BF-4126-496E-90FA-632B01AF3F92}" destId="{F20C0A5D-6A0C-4AAB-8A97-10E03A5740CE}" srcOrd="0" destOrd="0" presId="urn:microsoft.com/office/officeart/2005/8/layout/list1"/>
    <dgm:cxn modelId="{2DABE431-D2F2-3F47-BE69-5DCDB4613BCE}" type="presParOf" srcId="{3BCB07BF-4126-496E-90FA-632B01AF3F92}" destId="{0C7EA971-9014-42F4-8E2F-145ECBE9CE23}" srcOrd="1" destOrd="0" presId="urn:microsoft.com/office/officeart/2005/8/layout/list1"/>
    <dgm:cxn modelId="{DB759E40-5A52-E345-8AD3-45E9B2605819}" type="presParOf" srcId="{CF87EE0F-8325-46D2-9715-C1A729F4E4E2}" destId="{3A8BD988-5ADF-4A0B-B5B5-15FA940DBF00}" srcOrd="17" destOrd="0" presId="urn:microsoft.com/office/officeart/2005/8/layout/list1"/>
    <dgm:cxn modelId="{A1993F91-FEDF-0541-B77D-F46865B8E5FF}" type="presParOf" srcId="{CF87EE0F-8325-46D2-9715-C1A729F4E4E2}" destId="{DD9FC6D5-DD50-484C-94FF-26639509001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D5365-87E5-4D10-BCA9-DF6F6F87B0D8}">
      <dsp:nvSpPr>
        <dsp:cNvPr id="0" name=""/>
        <dsp:cNvSpPr/>
      </dsp:nvSpPr>
      <dsp:spPr>
        <a:xfrm>
          <a:off x="0" y="284248"/>
          <a:ext cx="6639053" cy="548636"/>
        </a:xfrm>
        <a:prstGeom prst="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AA464-C1FA-4BF1-9143-569F41F26E5F}">
      <dsp:nvSpPr>
        <dsp:cNvPr id="0" name=""/>
        <dsp:cNvSpPr/>
      </dsp:nvSpPr>
      <dsp:spPr>
        <a:xfrm>
          <a:off x="348115" y="5115"/>
          <a:ext cx="4604352" cy="721932"/>
        </a:xfrm>
        <a:prstGeom prst="roundRect">
          <a:avLst/>
        </a:prstGeom>
        <a:solidFill>
          <a:srgbClr val="002060"/>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11" tIns="0" rIns="184211" bIns="0" numCol="1" spcCol="1270" anchor="ctr" anchorCtr="0">
          <a:noAutofit/>
        </a:bodyPr>
        <a:lstStyle/>
        <a:p>
          <a:pPr marL="0" lvl="0" indent="0" algn="l" defTabSz="622300">
            <a:lnSpc>
              <a:spcPct val="90000"/>
            </a:lnSpc>
            <a:spcBef>
              <a:spcPct val="0"/>
            </a:spcBef>
            <a:spcAft>
              <a:spcPct val="35000"/>
            </a:spcAft>
            <a:buNone/>
          </a:pPr>
          <a:r>
            <a:rPr lang="et-EE" sz="1400" kern="1200" dirty="0"/>
            <a:t>1. </a:t>
          </a:r>
          <a:r>
            <a:rPr lang="et-EE" sz="1400" kern="1200" dirty="0" err="1"/>
            <a:t>Implementing</a:t>
          </a:r>
          <a:r>
            <a:rPr lang="et-EE" sz="1400" kern="1200" dirty="0"/>
            <a:t> </a:t>
          </a:r>
          <a:r>
            <a:rPr lang="et-EE" sz="1400" kern="1200" dirty="0" err="1"/>
            <a:t>knowledge-based</a:t>
          </a:r>
          <a:r>
            <a:rPr lang="et-EE" sz="1400" kern="1200" dirty="0"/>
            <a:t> and </a:t>
          </a:r>
          <a:r>
            <a:rPr lang="et-EE" sz="1400" kern="1200" dirty="0" err="1"/>
            <a:t>uniform</a:t>
          </a:r>
          <a:r>
            <a:rPr lang="et-EE" sz="1400" kern="1200" dirty="0"/>
            <a:t> </a:t>
          </a:r>
          <a:r>
            <a:rPr lang="et-EE" sz="1400" kern="1200" dirty="0" err="1"/>
            <a:t>child</a:t>
          </a:r>
          <a:r>
            <a:rPr lang="et-EE" sz="1400" kern="1200" dirty="0"/>
            <a:t> and </a:t>
          </a:r>
          <a:r>
            <a:rPr lang="et-EE" sz="1400" kern="1200" dirty="0" err="1"/>
            <a:t>family</a:t>
          </a:r>
          <a:r>
            <a:rPr lang="et-EE" sz="1400" kern="1200" dirty="0"/>
            <a:t> </a:t>
          </a:r>
          <a:r>
            <a:rPr lang="et-EE" sz="1400" kern="1200" dirty="0" err="1"/>
            <a:t>policy</a:t>
          </a:r>
          <a:endParaRPr lang="et-EE" sz="1400" kern="1200" dirty="0"/>
        </a:p>
      </dsp:txBody>
      <dsp:txXfrm>
        <a:off x="383357" y="40357"/>
        <a:ext cx="4533868" cy="651448"/>
      </dsp:txXfrm>
    </dsp:sp>
    <dsp:sp modelId="{31688051-C636-4890-826F-B4D62E8B1F1E}">
      <dsp:nvSpPr>
        <dsp:cNvPr id="0" name=""/>
        <dsp:cNvSpPr/>
      </dsp:nvSpPr>
      <dsp:spPr>
        <a:xfrm>
          <a:off x="0" y="1194773"/>
          <a:ext cx="6639053" cy="548636"/>
        </a:xfrm>
        <a:prstGeom prst="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DB7B-6AF4-4632-93C1-66842A86F8B4}">
      <dsp:nvSpPr>
        <dsp:cNvPr id="0" name=""/>
        <dsp:cNvSpPr/>
      </dsp:nvSpPr>
      <dsp:spPr>
        <a:xfrm>
          <a:off x="348115" y="994884"/>
          <a:ext cx="4647337" cy="642688"/>
        </a:xfrm>
        <a:prstGeom prst="roundRect">
          <a:avLst/>
        </a:prstGeom>
        <a:solidFill>
          <a:srgbClr val="002060"/>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11" tIns="0" rIns="184211" bIns="0" numCol="1" spcCol="1270" anchor="ctr" anchorCtr="0">
          <a:noAutofit/>
        </a:bodyPr>
        <a:lstStyle/>
        <a:p>
          <a:pPr marL="0" lvl="0" indent="0" algn="l" defTabSz="622300">
            <a:lnSpc>
              <a:spcPct val="90000"/>
            </a:lnSpc>
            <a:spcBef>
              <a:spcPct val="0"/>
            </a:spcBef>
            <a:spcAft>
              <a:spcPct val="35000"/>
            </a:spcAft>
            <a:buNone/>
          </a:pPr>
          <a:r>
            <a:rPr lang="et-EE" sz="1400" kern="1200"/>
            <a:t>2. </a:t>
          </a:r>
          <a:r>
            <a:rPr lang="et-EE" sz="1400" kern="1200" err="1"/>
            <a:t>Promoting</a:t>
          </a:r>
          <a:r>
            <a:rPr lang="et-EE" sz="1400" kern="1200"/>
            <a:t> </a:t>
          </a:r>
          <a:r>
            <a:rPr lang="et-EE" sz="1400" kern="1200" err="1"/>
            <a:t>positive</a:t>
          </a:r>
          <a:r>
            <a:rPr lang="et-EE" sz="1400" kern="1200"/>
            <a:t> </a:t>
          </a:r>
          <a:r>
            <a:rPr lang="et-EE" sz="1400" kern="1200" err="1"/>
            <a:t>parenting</a:t>
          </a:r>
          <a:endParaRPr lang="et-EE" sz="1400" kern="1200"/>
        </a:p>
      </dsp:txBody>
      <dsp:txXfrm>
        <a:off x="379488" y="1026257"/>
        <a:ext cx="4584591" cy="579942"/>
      </dsp:txXfrm>
    </dsp:sp>
    <dsp:sp modelId="{AC821003-06E0-45B8-ABC7-C16BA5E914AA}">
      <dsp:nvSpPr>
        <dsp:cNvPr id="0" name=""/>
        <dsp:cNvSpPr/>
      </dsp:nvSpPr>
      <dsp:spPr>
        <a:xfrm>
          <a:off x="0" y="2105299"/>
          <a:ext cx="6639053" cy="548636"/>
        </a:xfrm>
        <a:prstGeom prst="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6C1FA2-EE81-484F-B5F6-609B7546E7C6}">
      <dsp:nvSpPr>
        <dsp:cNvPr id="0" name=""/>
        <dsp:cNvSpPr/>
      </dsp:nvSpPr>
      <dsp:spPr>
        <a:xfrm>
          <a:off x="348115" y="1905410"/>
          <a:ext cx="4647337" cy="642688"/>
        </a:xfrm>
        <a:prstGeom prst="roundRect">
          <a:avLst/>
        </a:prstGeom>
        <a:solidFill>
          <a:srgbClr val="002060"/>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11" tIns="0" rIns="184211" bIns="0" numCol="1" spcCol="1270" anchor="ctr" anchorCtr="0">
          <a:noAutofit/>
        </a:bodyPr>
        <a:lstStyle/>
        <a:p>
          <a:pPr marL="0" lvl="0" indent="0" algn="l" defTabSz="622300">
            <a:lnSpc>
              <a:spcPct val="90000"/>
            </a:lnSpc>
            <a:spcBef>
              <a:spcPct val="0"/>
            </a:spcBef>
            <a:spcAft>
              <a:spcPct val="35000"/>
            </a:spcAft>
            <a:buNone/>
          </a:pPr>
          <a:r>
            <a:rPr lang="et-EE" sz="1400" kern="1200"/>
            <a:t>3. </a:t>
          </a:r>
          <a:r>
            <a:rPr lang="et-EE" sz="1400" kern="1200" err="1"/>
            <a:t>Improving</a:t>
          </a:r>
          <a:r>
            <a:rPr lang="et-EE" sz="1400" kern="1200"/>
            <a:t> </a:t>
          </a:r>
          <a:r>
            <a:rPr lang="et-EE" sz="1400" kern="1200" err="1"/>
            <a:t>early</a:t>
          </a:r>
          <a:r>
            <a:rPr lang="et-EE" sz="1400" kern="1200"/>
            <a:t> </a:t>
          </a:r>
          <a:r>
            <a:rPr lang="et-EE" sz="1400" kern="1200" err="1"/>
            <a:t>intervention</a:t>
          </a:r>
          <a:r>
            <a:rPr lang="et-EE" sz="1400" kern="1200"/>
            <a:t> and </a:t>
          </a:r>
          <a:r>
            <a:rPr lang="et-EE" sz="1400" kern="1200" err="1"/>
            <a:t>strenghtening</a:t>
          </a:r>
          <a:r>
            <a:rPr lang="et-EE" sz="1400" kern="1200"/>
            <a:t> </a:t>
          </a:r>
          <a:r>
            <a:rPr lang="et-EE" sz="1400" kern="1200" err="1"/>
            <a:t>child</a:t>
          </a:r>
          <a:r>
            <a:rPr lang="et-EE" sz="1400" kern="1200"/>
            <a:t> </a:t>
          </a:r>
          <a:r>
            <a:rPr lang="et-EE" sz="1400" kern="1200" err="1"/>
            <a:t>protection</a:t>
          </a:r>
          <a:r>
            <a:rPr lang="et-EE" sz="1400" kern="1200"/>
            <a:t> </a:t>
          </a:r>
          <a:r>
            <a:rPr lang="et-EE" sz="1400" kern="1200" err="1"/>
            <a:t>system</a:t>
          </a:r>
          <a:endParaRPr lang="et-EE" sz="1400" kern="1200"/>
        </a:p>
      </dsp:txBody>
      <dsp:txXfrm>
        <a:off x="379488" y="1936783"/>
        <a:ext cx="4584591" cy="579942"/>
      </dsp:txXfrm>
    </dsp:sp>
    <dsp:sp modelId="{4DA8A8C5-AECF-4AEF-B859-0BCCD22BB8B9}">
      <dsp:nvSpPr>
        <dsp:cNvPr id="0" name=""/>
        <dsp:cNvSpPr/>
      </dsp:nvSpPr>
      <dsp:spPr>
        <a:xfrm>
          <a:off x="0" y="3015824"/>
          <a:ext cx="6639053" cy="548636"/>
        </a:xfrm>
        <a:prstGeom prst="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0BD36-9897-4D8F-BF68-0617D5603F9C}">
      <dsp:nvSpPr>
        <dsp:cNvPr id="0" name=""/>
        <dsp:cNvSpPr/>
      </dsp:nvSpPr>
      <dsp:spPr>
        <a:xfrm>
          <a:off x="348115" y="2815936"/>
          <a:ext cx="4647337" cy="642688"/>
        </a:xfrm>
        <a:prstGeom prst="roundRect">
          <a:avLst/>
        </a:prstGeom>
        <a:solidFill>
          <a:srgbClr val="002060"/>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11" tIns="0" rIns="184211" bIns="0" numCol="1" spcCol="1270" anchor="ctr" anchorCtr="0">
          <a:noAutofit/>
        </a:bodyPr>
        <a:lstStyle/>
        <a:p>
          <a:pPr marL="0" lvl="0" indent="0" algn="l" defTabSz="622300">
            <a:lnSpc>
              <a:spcPct val="90000"/>
            </a:lnSpc>
            <a:spcBef>
              <a:spcPct val="0"/>
            </a:spcBef>
            <a:spcAft>
              <a:spcPct val="35000"/>
            </a:spcAft>
            <a:buNone/>
          </a:pPr>
          <a:r>
            <a:rPr lang="et-EE" sz="1400" kern="1200"/>
            <a:t>4. </a:t>
          </a:r>
          <a:r>
            <a:rPr lang="et-EE" sz="1400" kern="1200" err="1"/>
            <a:t>Providing</a:t>
          </a:r>
          <a:r>
            <a:rPr lang="et-EE" sz="1400" kern="1200"/>
            <a:t> </a:t>
          </a:r>
          <a:r>
            <a:rPr lang="et-EE" sz="1400" kern="1200" err="1"/>
            <a:t>support</a:t>
          </a:r>
          <a:r>
            <a:rPr lang="et-EE" sz="1400" kern="1200"/>
            <a:t> </a:t>
          </a:r>
          <a:r>
            <a:rPr lang="et-EE" sz="1400" kern="1200" err="1"/>
            <a:t>to</a:t>
          </a:r>
          <a:r>
            <a:rPr lang="et-EE" sz="1400" kern="1200"/>
            <a:t> </a:t>
          </a:r>
          <a:r>
            <a:rPr lang="et-EE" sz="1400" kern="1200" err="1"/>
            <a:t>families</a:t>
          </a:r>
          <a:r>
            <a:rPr lang="et-EE" sz="1400" kern="1200"/>
            <a:t> </a:t>
          </a:r>
          <a:r>
            <a:rPr lang="et-EE" sz="1400" kern="1200" err="1"/>
            <a:t>to</a:t>
          </a:r>
          <a:r>
            <a:rPr lang="et-EE" sz="1400" kern="1200"/>
            <a:t> </a:t>
          </a:r>
          <a:r>
            <a:rPr lang="et-EE" sz="1400" kern="1200" err="1"/>
            <a:t>cope</a:t>
          </a:r>
          <a:r>
            <a:rPr lang="et-EE" sz="1400" kern="1200"/>
            <a:t> </a:t>
          </a:r>
          <a:r>
            <a:rPr lang="et-EE" sz="1400" kern="1200" err="1"/>
            <a:t>economically</a:t>
          </a:r>
          <a:r>
            <a:rPr lang="et-EE" sz="1400" kern="1200"/>
            <a:t> </a:t>
          </a:r>
        </a:p>
      </dsp:txBody>
      <dsp:txXfrm>
        <a:off x="379488" y="2847309"/>
        <a:ext cx="4584591" cy="579942"/>
      </dsp:txXfrm>
    </dsp:sp>
    <dsp:sp modelId="{DD9FC6D5-DD50-484C-94FF-266395090016}">
      <dsp:nvSpPr>
        <dsp:cNvPr id="0" name=""/>
        <dsp:cNvSpPr/>
      </dsp:nvSpPr>
      <dsp:spPr>
        <a:xfrm>
          <a:off x="0" y="3926350"/>
          <a:ext cx="6639053" cy="548636"/>
        </a:xfrm>
        <a:prstGeom prst="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EA971-9014-42F4-8E2F-145ECBE9CE23}">
      <dsp:nvSpPr>
        <dsp:cNvPr id="0" name=""/>
        <dsp:cNvSpPr/>
      </dsp:nvSpPr>
      <dsp:spPr>
        <a:xfrm>
          <a:off x="348115" y="3726461"/>
          <a:ext cx="4647337" cy="642688"/>
        </a:xfrm>
        <a:prstGeom prst="roundRect">
          <a:avLst/>
        </a:prstGeom>
        <a:solidFill>
          <a:srgbClr val="002060"/>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11" tIns="0" rIns="184211" bIns="0" numCol="1" spcCol="1270" anchor="ctr" anchorCtr="0">
          <a:noAutofit/>
        </a:bodyPr>
        <a:lstStyle/>
        <a:p>
          <a:pPr marL="0" lvl="0" indent="0" algn="l" defTabSz="622300">
            <a:lnSpc>
              <a:spcPct val="90000"/>
            </a:lnSpc>
            <a:spcBef>
              <a:spcPct val="0"/>
            </a:spcBef>
            <a:spcAft>
              <a:spcPct val="35000"/>
            </a:spcAft>
            <a:buNone/>
          </a:pPr>
          <a:r>
            <a:rPr lang="et-EE" sz="1400" kern="1200"/>
            <a:t>5. </a:t>
          </a:r>
          <a:r>
            <a:rPr lang="et-EE" sz="1400" kern="1200" err="1"/>
            <a:t>Reconciliation</a:t>
          </a:r>
          <a:r>
            <a:rPr lang="et-EE" sz="1400" kern="1200"/>
            <a:t> of </a:t>
          </a:r>
          <a:r>
            <a:rPr lang="et-EE" sz="1400" kern="1200" err="1"/>
            <a:t>work</a:t>
          </a:r>
          <a:r>
            <a:rPr lang="et-EE" sz="1400" kern="1200"/>
            <a:t>, </a:t>
          </a:r>
          <a:r>
            <a:rPr lang="et-EE" sz="1400" kern="1200" err="1"/>
            <a:t>family</a:t>
          </a:r>
          <a:r>
            <a:rPr lang="et-EE" sz="1400" kern="1200"/>
            <a:t> and </a:t>
          </a:r>
          <a:r>
            <a:rPr lang="et-EE" sz="1400" kern="1200" err="1"/>
            <a:t>private</a:t>
          </a:r>
          <a:r>
            <a:rPr lang="et-EE" sz="1400" kern="1200"/>
            <a:t> </a:t>
          </a:r>
          <a:r>
            <a:rPr lang="et-EE" sz="1400" kern="1200" err="1"/>
            <a:t>life</a:t>
          </a:r>
          <a:r>
            <a:rPr lang="et-EE" sz="1400" kern="1200"/>
            <a:t> </a:t>
          </a:r>
        </a:p>
      </dsp:txBody>
      <dsp:txXfrm>
        <a:off x="379488" y="3757834"/>
        <a:ext cx="4584591" cy="5799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259B8C7-85A7-4250-96B7-C9D9F0A7A924}" type="datetimeFigureOut">
              <a:rPr lang="en-US"/>
              <a:pPr>
                <a:defRPr/>
              </a:pPr>
              <a:t>5/29/2017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044CC56-853D-438A-96B7-2D7F517B4FE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F005C8A-C522-4329-A091-4D5D18FBCA83}" type="datetimeFigureOut">
              <a:rPr lang="en-US"/>
              <a:pPr>
                <a:defRPr/>
              </a:pPr>
              <a:t>5/29/2017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0E1BF3B-6314-46C9-ACC2-6D939D78F9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numCol="1" anchor="t" anchorCtr="0" compatLnSpc="1">
            <a:prstTxWarp prst="textNoShape">
              <a:avLst/>
            </a:prstTxWarp>
          </a:bodyPr>
          <a:lstStyle/>
          <a:p>
            <a:pPr fontAlgn="auto">
              <a:spcBef>
                <a:spcPts val="0"/>
              </a:spcBef>
              <a:spcAft>
                <a:spcPts val="0"/>
              </a:spcAft>
              <a:defRPr/>
            </a:pPr>
            <a:r>
              <a:rPr lang="et-EE" altLang="en-US" dirty="0" err="1"/>
              <a:t>Økonomisk</a:t>
            </a:r>
            <a:r>
              <a:rPr lang="et-EE" altLang="en-US" dirty="0"/>
              <a:t> </a:t>
            </a:r>
            <a:r>
              <a:rPr lang="et-EE" altLang="en-US" dirty="0" err="1"/>
              <a:t>ansvar</a:t>
            </a:r>
            <a:r>
              <a:rPr lang="et-EE" altLang="en-US" dirty="0"/>
              <a:t> </a:t>
            </a:r>
            <a:r>
              <a:rPr lang="et-EE" altLang="en-US" dirty="0" err="1"/>
              <a:t>stat</a:t>
            </a:r>
            <a:r>
              <a:rPr lang="et-EE" altLang="en-US" dirty="0"/>
              <a:t>-kommune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141288" y="733425"/>
            <a:ext cx="6515100"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pPr>
            <a:endParaRPr lang="en-US" altLang="lv-LV" sz="3300">
              <a:latin typeface="Trebuchet MS" panose="020B0603020202020204" pitchFamily="34" charset="0"/>
            </a:endParaRPr>
          </a:p>
          <a:p>
            <a:pPr eaLnBrk="0" hangingPunct="0">
              <a:lnSpc>
                <a:spcPct val="80000"/>
              </a:lnSpc>
            </a:pPr>
            <a:r>
              <a:rPr lang="en-US" altLang="lv-LV" sz="1300"/>
              <a:t>3 training workshops for group leaders, trained by the professionals from America.</a:t>
            </a:r>
          </a:p>
          <a:p>
            <a:pPr eaLnBrk="0" hangingPunct="0">
              <a:lnSpc>
                <a:spcPct val="80000"/>
              </a:lnSpc>
            </a:pPr>
            <a:endParaRPr lang="en-US" altLang="lv-LV" sz="1300"/>
          </a:p>
          <a:p>
            <a:pPr eaLnBrk="0" hangingPunct="0">
              <a:lnSpc>
                <a:spcPct val="80000"/>
              </a:lnSpc>
            </a:pPr>
            <a:r>
              <a:rPr lang="en-US" altLang="lv-LV" sz="1300"/>
              <a:t>Consultations, supervisions for group leaders</a:t>
            </a:r>
          </a:p>
          <a:p>
            <a:pPr>
              <a:lnSpc>
                <a:spcPct val="80000"/>
              </a:lnSpc>
              <a:spcBef>
                <a:spcPct val="0"/>
              </a:spcBef>
            </a:pPr>
            <a:endParaRPr lang="en-US" altLang="lv-LV" sz="1300"/>
          </a:p>
          <a:p>
            <a:pPr>
              <a:lnSpc>
                <a:spcPct val="80000"/>
              </a:lnSpc>
              <a:spcBef>
                <a:spcPct val="0"/>
              </a:spcBef>
            </a:pPr>
            <a:r>
              <a:rPr lang="en-US" altLang="lv-LV" sz="1300"/>
              <a:t>The Incredible Years® certification is recommended for public health professionals, early interventionists, early childhood teachers, Early Head Start providers, home visitors, family service workers, and others who work with parents or other caregivers of children.</a:t>
            </a:r>
          </a:p>
          <a:p>
            <a:pPr>
              <a:lnSpc>
                <a:spcPct val="80000"/>
              </a:lnSpc>
              <a:spcBef>
                <a:spcPct val="0"/>
              </a:spcBef>
            </a:pPr>
            <a:endParaRPr lang="en-US" altLang="lv-LV" sz="1300"/>
          </a:p>
          <a:p>
            <a:pPr>
              <a:lnSpc>
                <a:spcPct val="80000"/>
              </a:lnSpc>
              <a:spcBef>
                <a:spcPct val="0"/>
              </a:spcBef>
            </a:pPr>
            <a:r>
              <a:rPr lang="en-US" altLang="lv-LV" sz="1300"/>
              <a:t>In the parenting groups, trained Incredible Years® facilitators use video clips of real-life situational vignettes to support the training and trigger parenting group discussions, problem solving, and practice exercises.</a:t>
            </a:r>
          </a:p>
          <a:p>
            <a:pPr>
              <a:lnSpc>
                <a:spcPct val="80000"/>
              </a:lnSpc>
              <a:spcBef>
                <a:spcPct val="0"/>
              </a:spcBef>
            </a:pPr>
            <a:endParaRPr lang="en-US" altLang="lv-LV" sz="1300"/>
          </a:p>
          <a:p>
            <a:pPr>
              <a:lnSpc>
                <a:spcPct val="80000"/>
              </a:lnSpc>
              <a:spcBef>
                <a:spcPct val="0"/>
              </a:spcBef>
            </a:pPr>
            <a:r>
              <a:rPr lang="en-US" altLang="lv-LV" sz="1300"/>
              <a:t>Potential Incredible Years group leaders should have experience in one of the helping professions: social work, psychology, education, nursing, psychiatry, or have extensive experience working with families and children.</a:t>
            </a:r>
            <a:endParaRPr lang="et-EE" altLang="lv-LV"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41288" y="733425"/>
            <a:ext cx="6515100"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t-EE" alt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141288" y="733425"/>
            <a:ext cx="6515100"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anose="05000000000000000000" pitchFamily="2" charset="2"/>
              <a:buNone/>
            </a:pPr>
            <a:endParaRPr lang="et-EE" alt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3"/>
          <p:cNvGrpSpPr>
            <a:grpSpLocks/>
          </p:cNvGrpSpPr>
          <p:nvPr/>
        </p:nvGrpSpPr>
        <p:grpSpPr bwMode="auto">
          <a:xfrm>
            <a:off x="546100" y="-4763"/>
            <a:ext cx="5014913" cy="6862763"/>
            <a:chOff x="2928938" y="-4763"/>
            <a:chExt cx="5014912" cy="6862763"/>
          </a:xfrm>
        </p:grpSpPr>
        <p:sp>
          <p:nvSpPr>
            <p:cNvPr id="5" name="Freeform 6"/>
            <p:cNvSpPr>
              <a:spLocks/>
            </p:cNvSpPr>
            <p:nvPr/>
          </p:nvSpPr>
          <p:spPr bwMode="auto">
            <a:xfrm>
              <a:off x="3367088" y="-4763"/>
              <a:ext cx="1063625" cy="2782888"/>
            </a:xfrm>
            <a:custGeom>
              <a:avLst/>
              <a:gdLst>
                <a:gd name="T0" fmla="*/ 0 w 670"/>
                <a:gd name="T1" fmla="*/ 1696 h 1753"/>
                <a:gd name="T2" fmla="*/ 225 w 670"/>
                <a:gd name="T3" fmla="*/ 1753 h 1753"/>
                <a:gd name="T4" fmla="*/ 670 w 670"/>
                <a:gd name="T5" fmla="*/ 0 h 1753"/>
                <a:gd name="T6" fmla="*/ 430 w 670"/>
                <a:gd name="T7" fmla="*/ 0 h 1753"/>
                <a:gd name="T8" fmla="*/ 0 w 670"/>
                <a:gd name="T9" fmla="*/ 1696 h 1753"/>
              </a:gdLst>
              <a:ahLst/>
              <a:cxnLst>
                <a:cxn ang="0">
                  <a:pos x="T0" y="T1"/>
                </a:cxn>
                <a:cxn ang="0">
                  <a:pos x="T2" y="T3"/>
                </a:cxn>
                <a:cxn ang="0">
                  <a:pos x="T4" y="T5"/>
                </a:cxn>
                <a:cxn ang="0">
                  <a:pos x="T6" y="T7"/>
                </a:cxn>
                <a:cxn ang="0">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v-LV"/>
            </a:p>
          </p:txBody>
        </p:sp>
        <p:sp>
          <p:nvSpPr>
            <p:cNvPr id="6" name="Freeform 7"/>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74BF52DE-1375-4C7A-A91F-DA0C01FF2533}" type="datetimeFigureOut">
              <a:rPr lang="en-US"/>
              <a:pPr>
                <a:defRPr/>
              </a:pPr>
              <a:t>5/29/2017</a:t>
            </a:fld>
            <a:endParaRPr lang="en-US"/>
          </a:p>
        </p:txBody>
      </p:sp>
      <p:sp>
        <p:nvSpPr>
          <p:cNvPr id="12" name="Footer Placeholder 4"/>
          <p:cNvSpPr>
            <a:spLocks noGrp="1"/>
          </p:cNvSpPr>
          <p:nvPr>
            <p:ph type="ftr" sz="quarter" idx="11"/>
          </p:nvPr>
        </p:nvSpPr>
        <p:spPr>
          <a:xfrm>
            <a:off x="5332413" y="5883275"/>
            <a:ext cx="4324350" cy="365125"/>
          </a:xfrm>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274A1636-6D13-4262-AC27-F3BA2C812AFC}" type="slidenum">
              <a:rPr lang="en-US"/>
              <a:pPr>
                <a:defRPr/>
              </a:pPr>
              <a:t>‹#›</a:t>
            </a:fld>
            <a:endParaRPr lang="en-US"/>
          </a:p>
        </p:txBody>
      </p:sp>
    </p:spTree>
    <p:extLst>
      <p:ext uri="{BB962C8B-B14F-4D97-AF65-F5344CB8AC3E}">
        <p14:creationId xmlns:p14="http://schemas.microsoft.com/office/powerpoint/2010/main" val="387935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186882-BE55-41CF-8764-299ED308BED9}" type="datetimeFigureOut">
              <a:rPr lang="en-US"/>
              <a:pPr>
                <a:defRPr/>
              </a:pPr>
              <a:t>5/29/2017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63B66C-4171-40CC-AC83-EEE95E791DE6}" type="slidenum">
              <a:rPr lang="en-US"/>
              <a:pPr>
                <a:defRPr/>
              </a:pPr>
              <a:t>‹#›</a:t>
            </a:fld>
            <a:endParaRPr lang="en-US"/>
          </a:p>
        </p:txBody>
      </p:sp>
    </p:spTree>
    <p:extLst>
      <p:ext uri="{BB962C8B-B14F-4D97-AF65-F5344CB8AC3E}">
        <p14:creationId xmlns:p14="http://schemas.microsoft.com/office/powerpoint/2010/main" val="129731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8A3E803-EA68-45D6-9B50-30CAE150D3B7}" type="datetimeFigureOut">
              <a:rPr lang="en-US"/>
              <a:pPr>
                <a:defRPr/>
              </a:pPr>
              <a:t>5/29/2017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24FFC2-F31C-4DCF-B728-A94A11584B5A}" type="slidenum">
              <a:rPr lang="en-US"/>
              <a:pPr>
                <a:defRPr/>
              </a:pPr>
              <a:t>‹#›</a:t>
            </a:fld>
            <a:endParaRPr lang="en-US"/>
          </a:p>
        </p:txBody>
      </p:sp>
    </p:spTree>
    <p:extLst>
      <p:ext uri="{BB962C8B-B14F-4D97-AF65-F5344CB8AC3E}">
        <p14:creationId xmlns:p14="http://schemas.microsoft.com/office/powerpoint/2010/main" val="243467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a:effectLst/>
                <a:latin typeface="+mn-lt"/>
              </a:rPr>
              <a:t>“</a:t>
            </a:r>
          </a:p>
        </p:txBody>
      </p:sp>
      <p:sp>
        <p:nvSpPr>
          <p:cNvPr id="6" name="TextBox 5"/>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C90B57F6-BC62-47C2-882D-2EA0691D9E5C}" type="datetimeFigureOut">
              <a:rPr lang="en-US"/>
              <a:pPr>
                <a:defRPr/>
              </a:pPr>
              <a:t>5/29/2017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D73D050-E642-4709-8E18-3B66BC89FCB9}" type="slidenum">
              <a:rPr lang="en-US"/>
              <a:pPr>
                <a:defRPr/>
              </a:pPr>
              <a:t>‹#›</a:t>
            </a:fld>
            <a:endParaRPr lang="en-US"/>
          </a:p>
        </p:txBody>
      </p:sp>
    </p:spTree>
    <p:extLst>
      <p:ext uri="{BB962C8B-B14F-4D97-AF65-F5344CB8AC3E}">
        <p14:creationId xmlns:p14="http://schemas.microsoft.com/office/powerpoint/2010/main" val="2035383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510DF05-1E79-4C71-A9C6-49AE2EA788A4}" type="datetimeFigureOut">
              <a:rPr lang="en-US"/>
              <a:pPr>
                <a:defRPr/>
              </a:pPr>
              <a:t>5/29/2017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D9696B-4EC1-4EB4-BE8A-C58483A6C21F}" type="slidenum">
              <a:rPr lang="en-US"/>
              <a:pPr>
                <a:defRPr/>
              </a:pPr>
              <a:t>‹#›</a:t>
            </a:fld>
            <a:endParaRPr lang="en-US"/>
          </a:p>
        </p:txBody>
      </p:sp>
    </p:spTree>
    <p:extLst>
      <p:ext uri="{BB962C8B-B14F-4D97-AF65-F5344CB8AC3E}">
        <p14:creationId xmlns:p14="http://schemas.microsoft.com/office/powerpoint/2010/main" val="17126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a:effectLst/>
                <a:latin typeface="+mn-lt"/>
              </a:rPr>
              <a:t>“</a:t>
            </a:r>
          </a:p>
        </p:txBody>
      </p:sp>
      <p:sp>
        <p:nvSpPr>
          <p:cNvPr id="6" name="TextBox 5"/>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25E81C5B-04F8-4E31-92A6-0396DD10FC19}" type="datetimeFigureOut">
              <a:rPr lang="en-US"/>
              <a:pPr>
                <a:defRPr/>
              </a:pPr>
              <a:t>5/29/2017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464DE28-1F1E-48B1-8CB3-835FB38AE482}" type="slidenum">
              <a:rPr lang="en-US"/>
              <a:pPr>
                <a:defRPr/>
              </a:pPr>
              <a:t>‹#›</a:t>
            </a:fld>
            <a:endParaRPr lang="en-US"/>
          </a:p>
        </p:txBody>
      </p:sp>
    </p:spTree>
    <p:extLst>
      <p:ext uri="{BB962C8B-B14F-4D97-AF65-F5344CB8AC3E}">
        <p14:creationId xmlns:p14="http://schemas.microsoft.com/office/powerpoint/2010/main" val="46328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E9DAF20A-18AB-4EAD-AD29-E9F765FD1594}" type="datetimeFigureOut">
              <a:rPr lang="en-US"/>
              <a:pPr>
                <a:defRPr/>
              </a:pPr>
              <a:t>5/29/2017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5C6EB96-5302-4236-B0FE-DB87C041FA0B}" type="slidenum">
              <a:rPr lang="en-US"/>
              <a:pPr>
                <a:defRPr/>
              </a:pPr>
              <a:t>‹#›</a:t>
            </a:fld>
            <a:endParaRPr lang="en-US"/>
          </a:p>
        </p:txBody>
      </p:sp>
    </p:spTree>
    <p:extLst>
      <p:ext uri="{BB962C8B-B14F-4D97-AF65-F5344CB8AC3E}">
        <p14:creationId xmlns:p14="http://schemas.microsoft.com/office/powerpoint/2010/main" val="96061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C0233A8-19A7-44D5-851D-BB720B32CAC2}" type="datetimeFigureOut">
              <a:rPr lang="en-US"/>
              <a:pPr>
                <a:defRPr/>
              </a:pPr>
              <a:t>5/29/2017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7F020E-C125-4969-8DA7-54F6CD97C7CE}" type="slidenum">
              <a:rPr lang="en-US"/>
              <a:pPr>
                <a:defRPr/>
              </a:pPr>
              <a:t>‹#›</a:t>
            </a:fld>
            <a:endParaRPr lang="en-US"/>
          </a:p>
        </p:txBody>
      </p:sp>
    </p:spTree>
    <p:extLst>
      <p:ext uri="{BB962C8B-B14F-4D97-AF65-F5344CB8AC3E}">
        <p14:creationId xmlns:p14="http://schemas.microsoft.com/office/powerpoint/2010/main" val="1233389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D5D78D6-3B08-401A-83AF-E11B721E6CA0}" type="datetimeFigureOut">
              <a:rPr lang="en-US"/>
              <a:pPr>
                <a:defRPr/>
              </a:pPr>
              <a:t>5/29/2017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2F938-4F80-443A-81DF-003E371871FD}" type="slidenum">
              <a:rPr lang="en-US"/>
              <a:pPr>
                <a:defRPr/>
              </a:pPr>
              <a:t>‹#›</a:t>
            </a:fld>
            <a:endParaRPr lang="en-US"/>
          </a:p>
        </p:txBody>
      </p:sp>
    </p:spTree>
    <p:extLst>
      <p:ext uri="{BB962C8B-B14F-4D97-AF65-F5344CB8AC3E}">
        <p14:creationId xmlns:p14="http://schemas.microsoft.com/office/powerpoint/2010/main" val="42733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BAB0BB-F518-4892-97DE-008235009D06}" type="datetimeFigureOut">
              <a:rPr lang="en-US"/>
              <a:pPr>
                <a:defRPr/>
              </a:pPr>
              <a:t>5/29/2017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0952163" y="5867400"/>
            <a:ext cx="550862" cy="365125"/>
          </a:xfrm>
        </p:spPr>
        <p:txBody>
          <a:bodyPr/>
          <a:lstStyle>
            <a:lvl1pPr>
              <a:defRPr/>
            </a:lvl1pPr>
          </a:lstStyle>
          <a:p>
            <a:pPr>
              <a:defRPr/>
            </a:pPr>
            <a:fld id="{3258CD52-979C-4A39-9DB3-C468CA073F5F}" type="slidenum">
              <a:rPr lang="en-US"/>
              <a:pPr>
                <a:defRPr/>
              </a:pPr>
              <a:t>‹#›</a:t>
            </a:fld>
            <a:endParaRPr lang="en-US"/>
          </a:p>
        </p:txBody>
      </p:sp>
    </p:spTree>
    <p:extLst>
      <p:ext uri="{BB962C8B-B14F-4D97-AF65-F5344CB8AC3E}">
        <p14:creationId xmlns:p14="http://schemas.microsoft.com/office/powerpoint/2010/main" val="306524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120A-B389-4069-AD7D-2079F31EEC36}" type="datetimeFigureOut">
              <a:rPr lang="en-US"/>
              <a:pPr>
                <a:defRPr/>
              </a:pPr>
              <a:t>5/29/2017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ABDD40-3D79-4F27-83DA-D3082C466B21}" type="slidenum">
              <a:rPr lang="en-US"/>
              <a:pPr>
                <a:defRPr/>
              </a:pPr>
              <a:t>‹#›</a:t>
            </a:fld>
            <a:endParaRPr lang="en-US"/>
          </a:p>
        </p:txBody>
      </p:sp>
    </p:spTree>
    <p:extLst>
      <p:ext uri="{BB962C8B-B14F-4D97-AF65-F5344CB8AC3E}">
        <p14:creationId xmlns:p14="http://schemas.microsoft.com/office/powerpoint/2010/main" val="53533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4C54F40-5BB6-43BF-8EF1-F539F4E21066}" type="datetimeFigureOut">
              <a:rPr lang="en-US"/>
              <a:pPr>
                <a:defRPr/>
              </a:pPr>
              <a:t>5/29/2017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0D9363-845B-40D2-BEAD-AE6332126AF2}" type="slidenum">
              <a:rPr lang="en-US"/>
              <a:pPr>
                <a:defRPr/>
              </a:pPr>
              <a:t>‹#›</a:t>
            </a:fld>
            <a:endParaRPr lang="en-US"/>
          </a:p>
        </p:txBody>
      </p:sp>
    </p:spTree>
    <p:extLst>
      <p:ext uri="{BB962C8B-B14F-4D97-AF65-F5344CB8AC3E}">
        <p14:creationId xmlns:p14="http://schemas.microsoft.com/office/powerpoint/2010/main" val="253798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F8167B1-F815-4831-959F-6424B1FF0E89}" type="datetimeFigureOut">
              <a:rPr lang="en-US"/>
              <a:pPr>
                <a:defRPr/>
              </a:pPr>
              <a:t>5/29/2017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B4405E-5F0F-4586-B112-A2A5F8A7D34A}" type="slidenum">
              <a:rPr lang="en-US"/>
              <a:pPr>
                <a:defRPr/>
              </a:pPr>
              <a:t>‹#›</a:t>
            </a:fld>
            <a:endParaRPr lang="en-US"/>
          </a:p>
        </p:txBody>
      </p:sp>
    </p:spTree>
    <p:extLst>
      <p:ext uri="{BB962C8B-B14F-4D97-AF65-F5344CB8AC3E}">
        <p14:creationId xmlns:p14="http://schemas.microsoft.com/office/powerpoint/2010/main" val="39227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92595D1-1E08-4D44-98DF-B960972DFF52}" type="datetimeFigureOut">
              <a:rPr lang="en-US"/>
              <a:pPr>
                <a:defRPr/>
              </a:pPr>
              <a:t>5/29/2017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6CA995-9137-47E0-9656-DCF7DE448AC7}" type="slidenum">
              <a:rPr lang="en-US"/>
              <a:pPr>
                <a:defRPr/>
              </a:pPr>
              <a:t>‹#›</a:t>
            </a:fld>
            <a:endParaRPr lang="en-US"/>
          </a:p>
        </p:txBody>
      </p:sp>
    </p:spTree>
    <p:extLst>
      <p:ext uri="{BB962C8B-B14F-4D97-AF65-F5344CB8AC3E}">
        <p14:creationId xmlns:p14="http://schemas.microsoft.com/office/powerpoint/2010/main" val="86728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50BDC4-5312-4232-9D91-BB51067F6599}" type="datetimeFigureOut">
              <a:rPr lang="en-US"/>
              <a:pPr>
                <a:defRPr/>
              </a:pPr>
              <a:t>5/29/2017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852FE3-53D1-434E-87CC-C747D72306E9}" type="slidenum">
              <a:rPr lang="en-US"/>
              <a:pPr>
                <a:defRPr/>
              </a:pPr>
              <a:t>‹#›</a:t>
            </a:fld>
            <a:endParaRPr lang="en-US"/>
          </a:p>
        </p:txBody>
      </p:sp>
    </p:spTree>
    <p:extLst>
      <p:ext uri="{BB962C8B-B14F-4D97-AF65-F5344CB8AC3E}">
        <p14:creationId xmlns:p14="http://schemas.microsoft.com/office/powerpoint/2010/main" val="125534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113691-D628-4FC4-97CF-171FE6046637}" type="datetimeFigureOut">
              <a:rPr lang="en-US"/>
              <a:pPr>
                <a:defRPr/>
              </a:pPr>
              <a:t>5/29/2017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EB80FF-A37F-430A-825E-54569E6CAC70}" type="slidenum">
              <a:rPr lang="en-US"/>
              <a:pPr>
                <a:defRPr/>
              </a:pPr>
              <a:t>‹#›</a:t>
            </a:fld>
            <a:endParaRPr lang="en-US"/>
          </a:p>
        </p:txBody>
      </p:sp>
    </p:spTree>
    <p:extLst>
      <p:ext uri="{BB962C8B-B14F-4D97-AF65-F5344CB8AC3E}">
        <p14:creationId xmlns:p14="http://schemas.microsoft.com/office/powerpoint/2010/main" val="286466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1B812E-C133-4F89-ACED-B0810E784E7A}" type="datetimeFigureOut">
              <a:rPr lang="en-US"/>
              <a:pPr>
                <a:defRPr/>
              </a:pPr>
              <a:t>5/29/2017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461482-7574-4A00-A4DC-F10CDD4D3B51}" type="slidenum">
              <a:rPr lang="en-US"/>
              <a:pPr>
                <a:defRPr/>
              </a:pPr>
              <a:t>‹#›</a:t>
            </a:fld>
            <a:endParaRPr lang="en-US"/>
          </a:p>
        </p:txBody>
      </p:sp>
    </p:spTree>
    <p:extLst>
      <p:ext uri="{BB962C8B-B14F-4D97-AF65-F5344CB8AC3E}">
        <p14:creationId xmlns:p14="http://schemas.microsoft.com/office/powerpoint/2010/main" val="208570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0813" y="0"/>
            <a:ext cx="2436812" cy="6858000"/>
            <a:chOff x="1320800" y="0"/>
            <a:chExt cx="2436813" cy="6858001"/>
          </a:xfrm>
        </p:grpSpPr>
        <p:sp>
          <p:nvSpPr>
            <p:cNvPr id="1032" name="Freeform 6"/>
            <p:cNvSpPr>
              <a:spLocks/>
            </p:cNvSpPr>
            <p:nvPr/>
          </p:nvSpPr>
          <p:spPr bwMode="auto">
            <a:xfrm>
              <a:off x="1627188" y="0"/>
              <a:ext cx="1122363" cy="5329238"/>
            </a:xfrm>
            <a:custGeom>
              <a:avLst/>
              <a:gdLst>
                <a:gd name="T0" fmla="*/ 0 w 707"/>
                <a:gd name="T1" fmla="*/ 3330 h 3357"/>
                <a:gd name="T2" fmla="*/ 156 w 707"/>
                <a:gd name="T3" fmla="*/ 3357 h 3357"/>
                <a:gd name="T4" fmla="*/ 707 w 707"/>
                <a:gd name="T5" fmla="*/ 0 h 3357"/>
                <a:gd name="T6" fmla="*/ 547 w 707"/>
                <a:gd name="T7" fmla="*/ 0 h 3357"/>
                <a:gd name="T8" fmla="*/ 0 w 707"/>
                <a:gd name="T9" fmla="*/ 3330 h 3357"/>
              </a:gdLst>
              <a:ahLst/>
              <a:cxnLst>
                <a:cxn ang="0">
                  <a:pos x="T0" y="T1"/>
                </a:cxn>
                <a:cxn ang="0">
                  <a:pos x="T2" y="T3"/>
                </a:cxn>
                <a:cxn ang="0">
                  <a:pos x="T4" y="T5"/>
                </a:cxn>
                <a:cxn ang="0">
                  <a:pos x="T6" y="T7"/>
                </a:cxn>
                <a:cxn ang="0">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v-LV"/>
            </a:p>
          </p:txBody>
        </p:sp>
        <p:sp>
          <p:nvSpPr>
            <p:cNvPr id="9" name="Freeform 7"/>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1484313" y="685800"/>
            <a:ext cx="100187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1028" name="Text Placeholder 2"/>
          <p:cNvSpPr>
            <a:spLocks noGrp="1"/>
          </p:cNvSpPr>
          <p:nvPr>
            <p:ph type="body" idx="1"/>
          </p:nvPr>
        </p:nvSpPr>
        <p:spPr bwMode="auto">
          <a:xfrm>
            <a:off x="1484313" y="2667000"/>
            <a:ext cx="10018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9732963" y="5883275"/>
            <a:ext cx="11430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66EAC239-E8AD-48BC-BB90-B4800478E13F}" type="datetimeFigureOut">
              <a:rPr lang="en-US"/>
              <a:pPr>
                <a:defRPr/>
              </a:pPr>
              <a:t>5/29/2017</a:t>
            </a:fld>
            <a:endParaRPr lang="en-US"/>
          </a:p>
        </p:txBody>
      </p:sp>
      <p:sp>
        <p:nvSpPr>
          <p:cNvPr id="5" name="Footer Placeholder 4"/>
          <p:cNvSpPr>
            <a:spLocks noGrp="1"/>
          </p:cNvSpPr>
          <p:nvPr>
            <p:ph type="ftr" sz="quarter" idx="3"/>
          </p:nvPr>
        </p:nvSpPr>
        <p:spPr>
          <a:xfrm>
            <a:off x="2571750" y="5883275"/>
            <a:ext cx="708501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952163" y="5883275"/>
            <a:ext cx="550862"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0E37C221-9D84-4E14-B0EF-FBFE22DE96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1" r:id="rId12"/>
    <p:sldLayoutId id="2147483715" r:id="rId13"/>
    <p:sldLayoutId id="2147483722" r:id="rId14"/>
    <p:sldLayoutId id="2147483716" r:id="rId15"/>
    <p:sldLayoutId id="2147483717" r:id="rId16"/>
    <p:sldLayoutId id="2147483718" r:id="rId17"/>
  </p:sldLayoutIdLst>
  <p:txStyles>
    <p:title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Corbel" panose="020B0503020204020204" pitchFamily="34" charset="0"/>
        </a:defRPr>
      </a:lvl2pPr>
      <a:lvl3pPr algn="ctr" defTabSz="457200" rtl="0" fontAlgn="base">
        <a:spcBef>
          <a:spcPct val="0"/>
        </a:spcBef>
        <a:spcAft>
          <a:spcPct val="0"/>
        </a:spcAft>
        <a:defRPr sz="4000">
          <a:solidFill>
            <a:schemeClr val="tx1"/>
          </a:solidFill>
          <a:latin typeface="Corbel" panose="020B0503020204020204" pitchFamily="34" charset="0"/>
        </a:defRPr>
      </a:lvl3pPr>
      <a:lvl4pPr algn="ctr" defTabSz="457200" rtl="0" fontAlgn="base">
        <a:spcBef>
          <a:spcPct val="0"/>
        </a:spcBef>
        <a:spcAft>
          <a:spcPct val="0"/>
        </a:spcAft>
        <a:defRPr sz="4000">
          <a:solidFill>
            <a:schemeClr val="tx1"/>
          </a:solidFill>
          <a:latin typeface="Corbel" panose="020B0503020204020204" pitchFamily="34" charset="0"/>
        </a:defRPr>
      </a:lvl4pPr>
      <a:lvl5pPr algn="ctr" defTabSz="457200" rtl="0" fontAlgn="base">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arkvanem.e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938" y="1379538"/>
            <a:ext cx="8574087" cy="2616200"/>
          </a:xfrm>
        </p:spPr>
        <p:txBody>
          <a:bodyPr rtlCol="0">
            <a:normAutofit fontScale="90000"/>
          </a:bodyPr>
          <a:lstStyle/>
          <a:p>
            <a:pPr fontAlgn="auto">
              <a:spcAft>
                <a:spcPts val="0"/>
              </a:spcAft>
              <a:defRPr/>
            </a:pPr>
            <a:r>
              <a:rPr lang="en-US" dirty="0"/>
              <a:t>Estonia’s policies and practices in improving children well-being</a:t>
            </a:r>
          </a:p>
        </p:txBody>
      </p:sp>
      <p:sp>
        <p:nvSpPr>
          <p:cNvPr id="8194" name="Subtitle 2"/>
          <p:cNvSpPr>
            <a:spLocks noGrp="1"/>
          </p:cNvSpPr>
          <p:nvPr>
            <p:ph type="subTitle" idx="1"/>
          </p:nvPr>
        </p:nvSpPr>
        <p:spPr>
          <a:xfrm>
            <a:off x="4514850" y="4264025"/>
            <a:ext cx="6988175" cy="1387475"/>
          </a:xfrm>
        </p:spPr>
        <p:txBody>
          <a:bodyPr/>
          <a:lstStyle/>
          <a:p>
            <a:r>
              <a:rPr lang="en-US" altLang="lv-LV"/>
              <a:t>Anniki Lai</a:t>
            </a:r>
          </a:p>
          <a:p>
            <a:r>
              <a:rPr lang="en-US" altLang="lv-LV"/>
              <a:t>Independent expert on Social Policy and Child Welfare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lv-LV">
                <a:ln>
                  <a:noFill/>
                </a:ln>
              </a:rPr>
              <a:t>Improving early intervention, family support and child mental health: plans</a:t>
            </a:r>
          </a:p>
        </p:txBody>
      </p:sp>
      <p:sp>
        <p:nvSpPr>
          <p:cNvPr id="3" name="Content Placeholder 2"/>
          <p:cNvSpPr>
            <a:spLocks noGrp="1"/>
          </p:cNvSpPr>
          <p:nvPr>
            <p:ph idx="1"/>
          </p:nvPr>
        </p:nvSpPr>
        <p:spPr/>
        <p:txBody>
          <a:bodyPr rtlCol="0" anchor="t">
            <a:normAutofit fontScale="92500"/>
          </a:bodyPr>
          <a:lstStyle/>
          <a:p>
            <a:pPr fontAlgn="auto">
              <a:buClr>
                <a:schemeClr val="accent1">
                  <a:lumMod val="75000"/>
                </a:schemeClr>
              </a:buClr>
              <a:buFont typeface="Arial"/>
              <a:buChar char="•"/>
              <a:defRPr/>
            </a:pPr>
            <a:r>
              <a:rPr lang="en-US" dirty="0"/>
              <a:t>Integrated family centers at local level to provide primary health care, social and educational support services including integrated joint funding between sectors</a:t>
            </a:r>
          </a:p>
          <a:p>
            <a:pPr fontAlgn="auto">
              <a:buClr>
                <a:schemeClr val="accent1">
                  <a:lumMod val="75000"/>
                </a:schemeClr>
              </a:buClr>
              <a:buFont typeface="Arial"/>
              <a:buChar char="•"/>
              <a:defRPr/>
            </a:pPr>
            <a:r>
              <a:rPr lang="en-US" dirty="0"/>
              <a:t>Child mental health competence center to educate specialists and support mental health promotion, including trainings on assessment tools.</a:t>
            </a:r>
          </a:p>
          <a:p>
            <a:pPr fontAlgn="auto">
              <a:buClr>
                <a:schemeClr val="accent1">
                  <a:lumMod val="75000"/>
                </a:schemeClr>
              </a:buClr>
              <a:buFont typeface="Arial"/>
              <a:buChar char="•"/>
              <a:defRPr/>
            </a:pPr>
            <a:r>
              <a:rPr lang="en-US" dirty="0"/>
              <a:t>Improving child medical check-ups system to integrate it better with services and renewing home visitation. </a:t>
            </a:r>
          </a:p>
          <a:p>
            <a:pPr fontAlgn="auto">
              <a:buClr>
                <a:schemeClr val="accent1">
                  <a:lumMod val="75000"/>
                </a:schemeClr>
              </a:buClr>
              <a:buFont typeface="Arial"/>
              <a:buChar char="•"/>
              <a:defRPr/>
            </a:pPr>
            <a:r>
              <a:rPr lang="en-US" dirty="0"/>
              <a:t>Expanding the availability of parenting support programs </a:t>
            </a:r>
          </a:p>
          <a:p>
            <a:pPr fontAlgn="auto">
              <a:buClr>
                <a:schemeClr val="accent1">
                  <a:lumMod val="75000"/>
                </a:schemeClr>
              </a:buClr>
              <a:buFont typeface="Arial"/>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lv-LV" altLang="lv-LV">
              <a:ln>
                <a:noFill/>
              </a:ln>
            </a:endParaRPr>
          </a:p>
        </p:txBody>
      </p:sp>
      <p:sp>
        <p:nvSpPr>
          <p:cNvPr id="19458" name="Content Placeholder 2"/>
          <p:cNvSpPr>
            <a:spLocks noGrp="1"/>
          </p:cNvSpPr>
          <p:nvPr>
            <p:ph idx="1"/>
          </p:nvPr>
        </p:nvSpPr>
        <p:spPr/>
        <p:txBody>
          <a:bodyPr/>
          <a:lstStyle/>
          <a:p>
            <a:pPr marL="0" indent="0" algn="ctr">
              <a:buFont typeface="Arial" panose="020B0604020202020204" pitchFamily="34" charset="0"/>
              <a:buNone/>
            </a:pPr>
            <a:r>
              <a:rPr lang="en-US" altLang="lv-LV" sz="3000" b="1"/>
              <a:t>Example of success:</a:t>
            </a:r>
          </a:p>
          <a:p>
            <a:pPr marL="0" indent="0" algn="ctr">
              <a:buFont typeface="Arial" panose="020B0604020202020204" pitchFamily="34" charset="0"/>
              <a:buNone/>
            </a:pPr>
            <a:r>
              <a:rPr lang="en-US" altLang="lv-LV" sz="3000" b="1"/>
              <a:t>Implementation of the evidence-based parenting program “Incredible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283200" y="330200"/>
            <a:ext cx="4978400" cy="490538"/>
          </a:xfrm>
          <a:prstGeom prst="rect">
            <a:avLst/>
          </a:prstGeom>
          <a:noFill/>
          <a:ln w="9525">
            <a:noFill/>
            <a:miter lim="800000"/>
            <a:headEnd/>
            <a:tailEnd/>
          </a:ln>
        </p:spPr>
        <p:txBody>
          <a:bodyPr lIns="0" tIns="0" rIns="0" bIns="0" anchor="ctr"/>
          <a:lstStyle/>
          <a:p>
            <a:pPr algn="r" defTabSz="645018" eaLnBrk="1" hangingPunct="1">
              <a:defRPr/>
            </a:pPr>
            <a:endParaRPr lang="et-EE" sz="1693" kern="0" dirty="0">
              <a:solidFill>
                <a:schemeClr val="tx2"/>
              </a:solidFill>
              <a:latin typeface="Calibri" pitchFamily="34" charset="0"/>
              <a:ea typeface="+mj-ea"/>
              <a:cs typeface="+mj-cs"/>
            </a:endParaRPr>
          </a:p>
        </p:txBody>
      </p:sp>
      <p:sp>
        <p:nvSpPr>
          <p:cNvPr id="7" name="Content Placeholder 3"/>
          <p:cNvSpPr txBox="1">
            <a:spLocks/>
          </p:cNvSpPr>
          <p:nvPr/>
        </p:nvSpPr>
        <p:spPr bwMode="auto">
          <a:xfrm>
            <a:off x="2743200" y="1346200"/>
            <a:ext cx="7518400" cy="5216525"/>
          </a:xfrm>
          <a:prstGeom prst="rect">
            <a:avLst/>
          </a:prstGeom>
          <a:noFill/>
          <a:ln w="9525">
            <a:noFill/>
            <a:miter lim="800000"/>
            <a:headEnd/>
            <a:tailEnd/>
          </a:ln>
        </p:spPr>
        <p:txBody>
          <a:bodyPr lIns="0" tIns="0" rIns="0" bIns="0"/>
          <a:lstStyle/>
          <a:p>
            <a:pPr marL="698769" lvl="1"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u="sng"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698769" lvl="1" indent="-241882" defTabSz="645018" eaLnBrk="1" fontAlgn="auto" hangingPunct="1">
              <a:spcBef>
                <a:spcPts val="0"/>
              </a:spcBef>
              <a:spcAft>
                <a:spcPts val="282"/>
              </a:spcAft>
              <a:buClr>
                <a:srgbClr val="E77700"/>
              </a:buClr>
              <a:buSzPct val="140000"/>
              <a:buFontTx/>
              <a:buChar char="•"/>
              <a:defRPr/>
            </a:pPr>
            <a:endParaRPr lang="et-EE" sz="1411" kern="0" dirty="0">
              <a:latin typeface="Calibri" pitchFamily="34" charset="0"/>
            </a:endParaRPr>
          </a:p>
        </p:txBody>
      </p:sp>
      <p:sp>
        <p:nvSpPr>
          <p:cNvPr id="6" name="Content Placeholder 3"/>
          <p:cNvSpPr txBox="1">
            <a:spLocks/>
          </p:cNvSpPr>
          <p:nvPr/>
        </p:nvSpPr>
        <p:spPr bwMode="auto">
          <a:xfrm>
            <a:off x="2590800" y="1173163"/>
            <a:ext cx="7772400" cy="4622800"/>
          </a:xfrm>
          <a:prstGeom prst="rect">
            <a:avLst/>
          </a:prstGeom>
          <a:noFill/>
          <a:ln w="9525">
            <a:noFill/>
            <a:miter lim="800000"/>
            <a:headEnd/>
            <a:tailEnd/>
          </a:ln>
        </p:spPr>
        <p:txBody>
          <a:bodyPr lIns="0" tIns="0" rIns="0" bIns="0"/>
          <a:lstStyle/>
          <a:p>
            <a:pPr marL="241882" indent="-241882" defTabSz="645018" eaLnBrk="1" fontAlgn="auto" hangingPunct="1">
              <a:spcBef>
                <a:spcPct val="20000"/>
              </a:spcBef>
              <a:spcAft>
                <a:spcPts val="423"/>
              </a:spcAft>
              <a:buClr>
                <a:srgbClr val="E77700"/>
              </a:buClr>
              <a:buSzPct val="140000"/>
              <a:defRPr/>
            </a:pPr>
            <a:endParaRPr lang="et-EE" sz="1552" kern="0" dirty="0">
              <a:latin typeface="Calibri" pitchFamily="34" charset="0"/>
            </a:endParaRPr>
          </a:p>
        </p:txBody>
      </p:sp>
      <p:sp>
        <p:nvSpPr>
          <p:cNvPr id="8" name="Rectangle 7"/>
          <p:cNvSpPr/>
          <p:nvPr/>
        </p:nvSpPr>
        <p:spPr>
          <a:xfrm>
            <a:off x="1268413" y="407988"/>
            <a:ext cx="8891587" cy="554037"/>
          </a:xfrm>
          <a:prstGeom prst="rect">
            <a:avLst/>
          </a:prstGeom>
        </p:spPr>
        <p:txBody>
          <a:bodyPr>
            <a:spAutoFit/>
          </a:bodyPr>
          <a:lstStyle/>
          <a:p>
            <a:pPr algn="r" defTabSz="645018" eaLnBrk="1" fontAlgn="auto" hangingPunct="1">
              <a:spcBef>
                <a:spcPts val="0"/>
              </a:spcBef>
              <a:spcAft>
                <a:spcPts val="0"/>
              </a:spcAft>
              <a:defRPr/>
            </a:pPr>
            <a:r>
              <a:rPr lang="en-US" sz="3000" kern="0" dirty="0">
                <a:latin typeface="Corbel" charset="0"/>
                <a:ea typeface="Corbel" charset="0"/>
                <a:cs typeface="Corbel" charset="0"/>
              </a:rPr>
              <a:t>The Incredible Years pilot project in Estonia</a:t>
            </a:r>
            <a:r>
              <a:rPr lang="et-EE" sz="3000" kern="0" dirty="0">
                <a:latin typeface="Corbel" charset="0"/>
                <a:ea typeface="Corbel" charset="0"/>
                <a:cs typeface="Corbel" charset="0"/>
              </a:rPr>
              <a:t> </a:t>
            </a:r>
          </a:p>
        </p:txBody>
      </p:sp>
      <p:sp>
        <p:nvSpPr>
          <p:cNvPr id="10" name="Content Placeholder 3"/>
          <p:cNvSpPr txBox="1">
            <a:spLocks/>
          </p:cNvSpPr>
          <p:nvPr/>
        </p:nvSpPr>
        <p:spPr bwMode="auto">
          <a:xfrm>
            <a:off x="2743200" y="2084388"/>
            <a:ext cx="8239125" cy="4478337"/>
          </a:xfrm>
          <a:prstGeom prst="rect">
            <a:avLst/>
          </a:prstGeom>
          <a:noFill/>
          <a:ln w="9525">
            <a:noFill/>
            <a:miter lim="800000"/>
            <a:headEnd/>
            <a:tailEnd/>
          </a:ln>
        </p:spPr>
        <p:txBody>
          <a:bodyPr lIns="0" tIns="0" rIns="0" bIns="0"/>
          <a:lstStyle>
            <a:lvl1pPr marL="285750" indent="-285750" defTabSz="644525">
              <a:defRPr>
                <a:solidFill>
                  <a:schemeClr val="tx1"/>
                </a:solidFill>
                <a:latin typeface="Corbel" panose="020B0503020204020204" pitchFamily="34" charset="0"/>
              </a:defRPr>
            </a:lvl1pPr>
            <a:lvl2pPr marL="698500" indent="-241300" defTabSz="644525">
              <a:defRPr>
                <a:solidFill>
                  <a:schemeClr val="tx1"/>
                </a:solidFill>
                <a:latin typeface="Corbel" panose="020B0503020204020204" pitchFamily="34" charset="0"/>
              </a:defRPr>
            </a:lvl2pPr>
            <a:lvl3pPr marL="1154113" indent="-241300" defTabSz="644525">
              <a:defRPr>
                <a:solidFill>
                  <a:schemeClr val="tx1"/>
                </a:solidFill>
                <a:latin typeface="Corbel" panose="020B0503020204020204" pitchFamily="34" charset="0"/>
              </a:defRPr>
            </a:lvl3pPr>
            <a:lvl4pPr marL="1600200" indent="-228600" defTabSz="644525">
              <a:defRPr>
                <a:solidFill>
                  <a:schemeClr val="tx1"/>
                </a:solidFill>
                <a:latin typeface="Corbel" panose="020B0503020204020204" pitchFamily="34" charset="0"/>
              </a:defRPr>
            </a:lvl4pPr>
            <a:lvl5pPr marL="2057400" indent="-228600" defTabSz="644525">
              <a:defRPr>
                <a:solidFill>
                  <a:schemeClr val="tx1"/>
                </a:solidFill>
                <a:latin typeface="Corbel" panose="020B0503020204020204" pitchFamily="34" charset="0"/>
              </a:defRPr>
            </a:lvl5pPr>
            <a:lvl6pPr marL="2514600" indent="-228600" defTabSz="644525" fontAlgn="base">
              <a:spcBef>
                <a:spcPct val="0"/>
              </a:spcBef>
              <a:spcAft>
                <a:spcPct val="0"/>
              </a:spcAft>
              <a:defRPr>
                <a:solidFill>
                  <a:schemeClr val="tx1"/>
                </a:solidFill>
                <a:latin typeface="Corbel" panose="020B0503020204020204" pitchFamily="34" charset="0"/>
              </a:defRPr>
            </a:lvl6pPr>
            <a:lvl7pPr marL="2971800" indent="-228600" defTabSz="644525" fontAlgn="base">
              <a:spcBef>
                <a:spcPct val="0"/>
              </a:spcBef>
              <a:spcAft>
                <a:spcPct val="0"/>
              </a:spcAft>
              <a:defRPr>
                <a:solidFill>
                  <a:schemeClr val="tx1"/>
                </a:solidFill>
                <a:latin typeface="Corbel" panose="020B0503020204020204" pitchFamily="34" charset="0"/>
              </a:defRPr>
            </a:lvl7pPr>
            <a:lvl8pPr marL="3429000" indent="-228600" defTabSz="644525" fontAlgn="base">
              <a:spcBef>
                <a:spcPct val="0"/>
              </a:spcBef>
              <a:spcAft>
                <a:spcPct val="0"/>
              </a:spcAft>
              <a:defRPr>
                <a:solidFill>
                  <a:schemeClr val="tx1"/>
                </a:solidFill>
                <a:latin typeface="Corbel" panose="020B0503020204020204" pitchFamily="34" charset="0"/>
              </a:defRPr>
            </a:lvl8pPr>
            <a:lvl9pPr marL="3886200" indent="-228600" defTabSz="644525" fontAlgn="base">
              <a:spcBef>
                <a:spcPct val="0"/>
              </a:spcBef>
              <a:spcAft>
                <a:spcPct val="0"/>
              </a:spcAft>
              <a:defRPr>
                <a:solidFill>
                  <a:schemeClr val="tx1"/>
                </a:solidFill>
                <a:latin typeface="Corbel" panose="020B0503020204020204" pitchFamily="34" charset="0"/>
              </a:defRPr>
            </a:lvl9pPr>
          </a:lstStyle>
          <a:p>
            <a:pPr eaLnBrk="1" hangingPunct="1">
              <a:spcAft>
                <a:spcPts val="425"/>
              </a:spcAft>
              <a:buClr>
                <a:srgbClr val="E77700"/>
              </a:buClr>
              <a:buSzPct val="140000"/>
              <a:buFont typeface="Wingdings" panose="05000000000000000000" pitchFamily="2" charset="2"/>
              <a:buChar char="ü"/>
            </a:pPr>
            <a:r>
              <a:rPr lang="en-US" altLang="lv-LV" sz="1500">
                <a:ea typeface="Corbel" panose="020B0503020204020204" pitchFamily="34" charset="0"/>
                <a:cs typeface="Corbel" panose="020B0503020204020204" pitchFamily="34" charset="0"/>
              </a:rPr>
              <a:t>3 training workshops for group leaders </a:t>
            </a:r>
          </a:p>
          <a:p>
            <a:pPr lvl="2" eaLnBrk="1" hangingPunct="1">
              <a:spcAft>
                <a:spcPts val="425"/>
              </a:spcAft>
              <a:buClr>
                <a:srgbClr val="E77700"/>
              </a:buClr>
              <a:buSzPct val="140000"/>
              <a:buFont typeface="Wingdings" panose="05000000000000000000" pitchFamily="2" charset="2"/>
              <a:buChar char="§"/>
            </a:pPr>
            <a:r>
              <a:rPr lang="en-US" altLang="lv-LV" sz="1500">
                <a:ea typeface="Corbel" panose="020B0503020204020204" pitchFamily="34" charset="0"/>
                <a:cs typeface="Corbel" panose="020B0503020204020204" pitchFamily="34" charset="0"/>
              </a:rPr>
              <a:t>Preschool Basic Program – 32 group leaders (1 Russian and 1 Estonian group)</a:t>
            </a:r>
          </a:p>
          <a:p>
            <a:pPr lvl="2" eaLnBrk="1" hangingPunct="1">
              <a:spcAft>
                <a:spcPts val="425"/>
              </a:spcAft>
              <a:buClr>
                <a:srgbClr val="E77700"/>
              </a:buClr>
              <a:buSzPct val="140000"/>
              <a:buFont typeface="Wingdings" panose="05000000000000000000" pitchFamily="2" charset="2"/>
              <a:buChar char="§"/>
            </a:pPr>
            <a:r>
              <a:rPr lang="en-US" altLang="lv-LV" sz="1500">
                <a:ea typeface="Corbel" panose="020B0503020204020204" pitchFamily="34" charset="0"/>
                <a:cs typeface="Corbel" panose="020B0503020204020204" pitchFamily="34" charset="0"/>
              </a:rPr>
              <a:t>Advanced Parent Program – 22 group leaders</a:t>
            </a:r>
          </a:p>
          <a:p>
            <a:pPr eaLnBrk="1" hangingPunct="1">
              <a:spcAft>
                <a:spcPts val="425"/>
              </a:spcAft>
              <a:buClr>
                <a:srgbClr val="E77700"/>
              </a:buClr>
              <a:buSzPct val="140000"/>
            </a:pPr>
            <a:endParaRPr lang="en-US" altLang="lv-LV" sz="1500">
              <a:ea typeface="Corbel" panose="020B0503020204020204" pitchFamily="34" charset="0"/>
              <a:cs typeface="Corbel" panose="020B0503020204020204" pitchFamily="34" charset="0"/>
            </a:endParaRPr>
          </a:p>
          <a:p>
            <a:pPr eaLnBrk="1" hangingPunct="1">
              <a:spcAft>
                <a:spcPts val="1200"/>
              </a:spcAft>
              <a:buClr>
                <a:srgbClr val="D06D00"/>
              </a:buClr>
              <a:buSzPct val="140000"/>
              <a:buFont typeface="Wingdings" panose="05000000000000000000" pitchFamily="2" charset="2"/>
              <a:buChar char="ü"/>
            </a:pPr>
            <a:r>
              <a:rPr lang="en-US" altLang="lv-LV" sz="1500">
                <a:ea typeface="Corbel" panose="020B0503020204020204" pitchFamily="34" charset="0"/>
                <a:cs typeface="Corbel" panose="020B0503020204020204" pitchFamily="34" charset="0"/>
              </a:rPr>
              <a:t>523 parents have finished training (52 groups), in Estonian and Russian</a:t>
            </a:r>
          </a:p>
          <a:p>
            <a:pPr eaLnBrk="1" hangingPunct="1">
              <a:spcAft>
                <a:spcPts val="1200"/>
              </a:spcAft>
              <a:buClr>
                <a:srgbClr val="D06D00"/>
              </a:buClr>
              <a:buSzPct val="140000"/>
              <a:buFont typeface="Wingdings" panose="05000000000000000000" pitchFamily="2" charset="2"/>
              <a:buChar char="ü"/>
            </a:pPr>
            <a:r>
              <a:rPr lang="en-US" altLang="lv-LV" sz="1500">
                <a:ea typeface="Corbel" panose="020B0503020204020204" pitchFamily="34" charset="0"/>
                <a:cs typeface="Corbel" panose="020B0503020204020204" pitchFamily="34" charset="0"/>
              </a:rPr>
              <a:t>Cooperation with 21 local governments </a:t>
            </a:r>
          </a:p>
          <a:p>
            <a:pPr eaLnBrk="1" hangingPunct="1">
              <a:spcAft>
                <a:spcPts val="1200"/>
              </a:spcAft>
              <a:buClr>
                <a:srgbClr val="D06D00"/>
              </a:buClr>
              <a:buSzPct val="140000"/>
              <a:buFont typeface="Wingdings" panose="05000000000000000000" pitchFamily="2" charset="2"/>
              <a:buChar char="ü"/>
            </a:pPr>
            <a:r>
              <a:rPr lang="en-US" altLang="lv-LV" sz="1500">
                <a:ea typeface="Corbel" panose="020B0503020204020204" pitchFamily="34" charset="0"/>
                <a:cs typeface="Corbel" panose="020B0503020204020204" pitchFamily="34" charset="0"/>
              </a:rPr>
              <a:t>Pre-and post impact evaluation and after 6 months </a:t>
            </a:r>
          </a:p>
          <a:p>
            <a:pPr eaLnBrk="1" hangingPunct="1">
              <a:spcAft>
                <a:spcPts val="1200"/>
              </a:spcAft>
              <a:buClr>
                <a:srgbClr val="D06D00"/>
              </a:buClr>
              <a:buSzPct val="140000"/>
              <a:buFont typeface="Wingdings" panose="05000000000000000000" pitchFamily="2" charset="2"/>
              <a:buChar char="ü"/>
            </a:pPr>
            <a:r>
              <a:rPr lang="en-US" altLang="lv-LV" sz="1500">
                <a:ea typeface="Corbel" panose="020B0503020204020204" pitchFamily="34" charset="0"/>
                <a:cs typeface="Corbel" panose="020B0503020204020204" pitchFamily="34" charset="0"/>
              </a:rPr>
              <a:t>Conduct disorders of children decreased significantly as well as parental stress</a:t>
            </a:r>
          </a:p>
          <a:p>
            <a:pPr eaLnBrk="1" hangingPunct="1">
              <a:spcAft>
                <a:spcPts val="1200"/>
              </a:spcAft>
              <a:buClr>
                <a:srgbClr val="D06D00"/>
              </a:buClr>
              <a:buSzPct val="140000"/>
              <a:buFont typeface="Wingdings" panose="05000000000000000000" pitchFamily="2" charset="2"/>
              <a:buChar char="ü"/>
            </a:pPr>
            <a:r>
              <a:rPr lang="en-GB" altLang="lv-LV" sz="1500">
                <a:ea typeface="Corbel" panose="020B0503020204020204" pitchFamily="34" charset="0"/>
                <a:cs typeface="Corbel" panose="020B0503020204020204" pitchFamily="34" charset="0"/>
              </a:rPr>
              <a:t>Programme coordination and quality assurance system has been institutionalized in the                 National Institute for Health Development (baseline running costs funded by the state)</a:t>
            </a:r>
          </a:p>
          <a:p>
            <a:pPr eaLnBrk="1" hangingPunct="1">
              <a:spcAft>
                <a:spcPts val="1200"/>
              </a:spcAft>
              <a:buClr>
                <a:srgbClr val="D06D00"/>
              </a:buClr>
              <a:buSzPct val="140000"/>
              <a:buFont typeface="Wingdings" panose="05000000000000000000" pitchFamily="2" charset="2"/>
              <a:buChar char="ü"/>
            </a:pPr>
            <a:r>
              <a:rPr lang="en-GB" altLang="lv-LV" sz="1500">
                <a:ea typeface="Corbel" panose="020B0503020204020204" pitchFamily="34" charset="0"/>
                <a:cs typeface="Corbel" panose="020B0503020204020204" pitchFamily="34" charset="0"/>
              </a:rPr>
              <a:t>Local municipalities are expected to organize and eventually fund the parenting groups</a:t>
            </a:r>
          </a:p>
          <a:p>
            <a:pPr eaLnBrk="1" hangingPunct="1">
              <a:spcAft>
                <a:spcPts val="1200"/>
              </a:spcAft>
              <a:buClr>
                <a:srgbClr val="D06D00"/>
              </a:buClr>
              <a:buSzPct val="140000"/>
              <a:buFont typeface="Wingdings" panose="05000000000000000000" pitchFamily="2" charset="2"/>
              <a:buChar char="ü"/>
            </a:pPr>
            <a:r>
              <a:rPr lang="en-US" altLang="lv-LV" sz="1500">
                <a:ea typeface="Corbel" panose="020B0503020204020204" pitchFamily="34" charset="0"/>
                <a:cs typeface="Corbel" panose="020B0503020204020204" pitchFamily="34" charset="0"/>
              </a:rPr>
              <a:t>Ongoing: advanced program pilot in cooperation with the Children Mental Health Centers</a:t>
            </a:r>
          </a:p>
          <a:p>
            <a:pPr eaLnBrk="1" hangingPunct="1">
              <a:spcAft>
                <a:spcPts val="1200"/>
              </a:spcAft>
              <a:buClr>
                <a:srgbClr val="D06D00"/>
              </a:buClr>
              <a:buSzPct val="140000"/>
              <a:buFont typeface="Wingdings" panose="05000000000000000000" pitchFamily="2" charset="2"/>
              <a:buChar char="ü"/>
            </a:pPr>
            <a:r>
              <a:rPr lang="en-US" altLang="lv-LV" sz="1600"/>
              <a:t>Media campaign to raise awareness of parenting issues (</a:t>
            </a:r>
            <a:r>
              <a:rPr lang="en-US" altLang="lv-LV" sz="1600" u="sng">
                <a:hlinkClick r:id="rId3"/>
              </a:rPr>
              <a:t>www.tarkvanem.ee)</a:t>
            </a:r>
            <a:r>
              <a:rPr lang="en-GB" altLang="lv-LV" sz="1600"/>
              <a:t> </a:t>
            </a:r>
            <a:r>
              <a:rPr lang="en-GB" altLang="lv-LV" sz="1500">
                <a:ea typeface="Corbel" panose="020B0503020204020204" pitchFamily="34" charset="0"/>
                <a:cs typeface="Corbel" panose="020B0503020204020204" pitchFamily="34" charset="0"/>
              </a:rPr>
              <a:t>  </a:t>
            </a:r>
          </a:p>
          <a:p>
            <a:pPr eaLnBrk="1" hangingPunct="1">
              <a:spcAft>
                <a:spcPts val="1200"/>
              </a:spcAft>
              <a:buClr>
                <a:srgbClr val="D06D00"/>
              </a:buClr>
              <a:buSzPct val="140000"/>
              <a:buFont typeface="Wingdings" panose="05000000000000000000" pitchFamily="2" charset="2"/>
              <a:buChar char="ü"/>
            </a:pPr>
            <a:endParaRPr lang="en-US" altLang="lv-LV" sz="1500">
              <a:ea typeface="Corbel" panose="020B0503020204020204" pitchFamily="34" charset="0"/>
              <a:cs typeface="Corbel" panose="020B0503020204020204" pitchFamily="34" charset="0"/>
            </a:endParaRPr>
          </a:p>
          <a:p>
            <a:pPr eaLnBrk="1" hangingPunct="1">
              <a:spcAft>
                <a:spcPts val="1200"/>
              </a:spcAft>
              <a:buClr>
                <a:srgbClr val="D06D00"/>
              </a:buClr>
              <a:buSzPct val="140000"/>
              <a:buFont typeface="Wingdings" panose="05000000000000000000" pitchFamily="2" charset="2"/>
              <a:buChar char="ü"/>
            </a:pPr>
            <a:endParaRPr lang="en-US" altLang="lv-LV" sz="1600">
              <a:latin typeface="Calibri" panose="020F0502020204030204" pitchFamily="34" charset="0"/>
            </a:endParaRPr>
          </a:p>
          <a:p>
            <a:pPr eaLnBrk="1" hangingPunct="1">
              <a:spcAft>
                <a:spcPts val="1200"/>
              </a:spcAft>
              <a:buClr>
                <a:srgbClr val="D06D00"/>
              </a:buClr>
              <a:buSzPct val="140000"/>
              <a:buFont typeface="Wingdings" panose="05000000000000000000" pitchFamily="2" charset="2"/>
              <a:buChar char="ü"/>
            </a:pPr>
            <a:endParaRPr lang="en-US" altLang="lv-LV" sz="1500">
              <a:latin typeface="Calibri" panose="020F0502020204030204" pitchFamily="34" charset="0"/>
            </a:endParaRPr>
          </a:p>
          <a:p>
            <a:pPr eaLnBrk="1" hangingPunct="1">
              <a:spcAft>
                <a:spcPts val="425"/>
              </a:spcAft>
              <a:buClr>
                <a:srgbClr val="E77700"/>
              </a:buClr>
              <a:buSzPct val="140000"/>
              <a:buFont typeface="Wingdings" panose="05000000000000000000" pitchFamily="2" charset="2"/>
              <a:buChar char="§"/>
            </a:pPr>
            <a:endParaRPr lang="et-EE" altLang="lv-LV" sz="1500">
              <a:latin typeface="Calibri" panose="020F0502020204030204" pitchFamily="34" charset="0"/>
            </a:endParaRPr>
          </a:p>
          <a:p>
            <a:pPr eaLnBrk="1" hangingPunct="1">
              <a:spcAft>
                <a:spcPts val="425"/>
              </a:spcAft>
              <a:buClr>
                <a:srgbClr val="E77700"/>
              </a:buClr>
              <a:buSzPct val="140000"/>
            </a:pPr>
            <a:endParaRPr lang="et-EE" altLang="lv-LV" sz="1500" u="sng">
              <a:latin typeface="Calibri" panose="020F0502020204030204" pitchFamily="34" charset="0"/>
            </a:endParaRPr>
          </a:p>
          <a:p>
            <a:pPr eaLnBrk="1" hangingPunct="1">
              <a:spcAft>
                <a:spcPts val="425"/>
              </a:spcAft>
              <a:buClr>
                <a:srgbClr val="E77700"/>
              </a:buClr>
              <a:buSzPct val="140000"/>
            </a:pPr>
            <a:endParaRPr lang="et-EE" altLang="lv-LV" sz="1500">
              <a:latin typeface="Calibri" panose="020F0502020204030204" pitchFamily="34" charset="0"/>
            </a:endParaRPr>
          </a:p>
          <a:p>
            <a:pPr eaLnBrk="1" hangingPunct="1">
              <a:spcAft>
                <a:spcPts val="425"/>
              </a:spcAft>
              <a:buClr>
                <a:srgbClr val="E77700"/>
              </a:buClr>
              <a:buSzPct val="140000"/>
            </a:pPr>
            <a:endParaRPr lang="et-EE" altLang="lv-LV" sz="1500">
              <a:latin typeface="Calibri" panose="020F0502020204030204" pitchFamily="34" charset="0"/>
            </a:endParaRPr>
          </a:p>
          <a:p>
            <a:pPr eaLnBrk="1" hangingPunct="1">
              <a:spcAft>
                <a:spcPts val="425"/>
              </a:spcAft>
              <a:buClr>
                <a:srgbClr val="E77700"/>
              </a:buClr>
              <a:buSzPct val="140000"/>
            </a:pPr>
            <a:endParaRPr lang="et-EE" altLang="lv-LV" sz="1500">
              <a:latin typeface="Calibri" panose="020F0502020204030204" pitchFamily="34" charset="0"/>
            </a:endParaRPr>
          </a:p>
          <a:p>
            <a:pPr lvl="1" eaLnBrk="1" hangingPunct="1">
              <a:spcAft>
                <a:spcPts val="425"/>
              </a:spcAft>
              <a:buClr>
                <a:srgbClr val="E77700"/>
              </a:buClr>
              <a:buSzPct val="140000"/>
            </a:pPr>
            <a:endParaRPr lang="et-EE" altLang="lv-LV" sz="1500">
              <a:latin typeface="Calibri" panose="020F0502020204030204"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10346344" y="4505549"/>
            <a:ext cx="1395878" cy="195120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1" name="Picture 3"/>
          <p:cNvPicPr>
            <a:picLocks noChangeAspect="1" noChangeArrowheads="1"/>
          </p:cNvPicPr>
          <p:nvPr/>
        </p:nvPicPr>
        <p:blipFill>
          <a:blip r:embed="rId5" cstate="print"/>
          <a:srcRect/>
          <a:stretch>
            <a:fillRect/>
          </a:stretch>
        </p:blipFill>
        <p:spPr bwMode="auto">
          <a:xfrm>
            <a:off x="9983444" y="2861041"/>
            <a:ext cx="1205665" cy="1607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p:cNvSpPr/>
          <p:nvPr/>
        </p:nvSpPr>
        <p:spPr>
          <a:xfrm>
            <a:off x="2997200" y="1314450"/>
            <a:ext cx="6235700" cy="352425"/>
          </a:xfrm>
          <a:prstGeom prst="rect">
            <a:avLst/>
          </a:prstGeom>
        </p:spPr>
        <p:txBody>
          <a:bodyPr>
            <a:spAutoFit/>
          </a:bodyPr>
          <a:lstStyle/>
          <a:p>
            <a:pPr marL="241882" indent="-241882" algn="ctr" defTabSz="645018" eaLnBrk="1" fontAlgn="auto" hangingPunct="1">
              <a:spcBef>
                <a:spcPts val="0"/>
              </a:spcBef>
              <a:spcAft>
                <a:spcPts val="846"/>
              </a:spcAft>
              <a:buClr>
                <a:schemeClr val="accent1">
                  <a:lumMod val="25000"/>
                </a:schemeClr>
              </a:buClr>
              <a:buSzPct val="140000"/>
              <a:defRPr/>
            </a:pPr>
            <a:r>
              <a:rPr lang="en-US" sz="1693" dirty="0">
                <a:latin typeface="Calibri" pitchFamily="34" charset="0"/>
              </a:rPr>
              <a:t>Piloting period from October 2014 till March 2017.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283200" y="330200"/>
            <a:ext cx="4978400" cy="490538"/>
          </a:xfrm>
          <a:prstGeom prst="rect">
            <a:avLst/>
          </a:prstGeom>
          <a:noFill/>
          <a:ln w="9525">
            <a:noFill/>
            <a:miter lim="800000"/>
            <a:headEnd/>
            <a:tailEnd/>
          </a:ln>
        </p:spPr>
        <p:txBody>
          <a:bodyPr lIns="0" tIns="0" rIns="0" bIns="0" anchor="ctr"/>
          <a:lstStyle/>
          <a:p>
            <a:pPr algn="r" defTabSz="645018" eaLnBrk="1" hangingPunct="1">
              <a:defRPr/>
            </a:pPr>
            <a:endParaRPr lang="et-EE" sz="1693" kern="0" dirty="0">
              <a:solidFill>
                <a:schemeClr val="tx2"/>
              </a:solidFill>
              <a:latin typeface="Calibri" pitchFamily="34" charset="0"/>
              <a:ea typeface="+mj-ea"/>
              <a:cs typeface="+mj-cs"/>
            </a:endParaRPr>
          </a:p>
        </p:txBody>
      </p:sp>
      <p:sp>
        <p:nvSpPr>
          <p:cNvPr id="7" name="Content Placeholder 3"/>
          <p:cNvSpPr txBox="1">
            <a:spLocks/>
          </p:cNvSpPr>
          <p:nvPr/>
        </p:nvSpPr>
        <p:spPr bwMode="auto">
          <a:xfrm>
            <a:off x="2743200" y="1346200"/>
            <a:ext cx="7518400" cy="5216525"/>
          </a:xfrm>
          <a:prstGeom prst="rect">
            <a:avLst/>
          </a:prstGeom>
          <a:noFill/>
          <a:ln w="9525">
            <a:noFill/>
            <a:miter lim="800000"/>
            <a:headEnd/>
            <a:tailEnd/>
          </a:ln>
        </p:spPr>
        <p:txBody>
          <a:bodyPr lIns="0" tIns="0" rIns="0" bIns="0"/>
          <a:lstStyle/>
          <a:p>
            <a:pPr marL="698769" lvl="1"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u="sng"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241882" indent="-241882" defTabSz="645018" eaLnBrk="1" fontAlgn="auto" hangingPunct="1">
              <a:spcBef>
                <a:spcPts val="0"/>
              </a:spcBef>
              <a:spcAft>
                <a:spcPts val="282"/>
              </a:spcAft>
              <a:buClr>
                <a:srgbClr val="E77700"/>
              </a:buClr>
              <a:buSzPct val="140000"/>
              <a:defRPr/>
            </a:pPr>
            <a:endParaRPr lang="et-EE" sz="1411" kern="0" dirty="0">
              <a:latin typeface="Calibri" pitchFamily="34" charset="0"/>
            </a:endParaRPr>
          </a:p>
          <a:p>
            <a:pPr marL="698769" lvl="1" indent="-241882" defTabSz="645018" eaLnBrk="1" fontAlgn="auto" hangingPunct="1">
              <a:spcBef>
                <a:spcPts val="0"/>
              </a:spcBef>
              <a:spcAft>
                <a:spcPts val="282"/>
              </a:spcAft>
              <a:buClr>
                <a:srgbClr val="E77700"/>
              </a:buClr>
              <a:buSzPct val="140000"/>
              <a:buFontTx/>
              <a:buChar char="•"/>
              <a:defRPr/>
            </a:pPr>
            <a:endParaRPr lang="et-EE" sz="1411" kern="0" dirty="0">
              <a:latin typeface="Calibri" pitchFamily="34" charset="0"/>
            </a:endParaRPr>
          </a:p>
        </p:txBody>
      </p:sp>
      <p:sp>
        <p:nvSpPr>
          <p:cNvPr id="8" name="Rectangle 7"/>
          <p:cNvSpPr/>
          <p:nvPr/>
        </p:nvSpPr>
        <p:spPr>
          <a:xfrm>
            <a:off x="5029200" y="254000"/>
            <a:ext cx="5130800" cy="830263"/>
          </a:xfrm>
          <a:prstGeom prst="rect">
            <a:avLst/>
          </a:prstGeom>
          <a:noFill/>
        </p:spPr>
        <p:txBody>
          <a:bodyPr>
            <a:spAutoFit/>
          </a:bodyPr>
          <a:lstStyle/>
          <a:p>
            <a:pPr algn="r" defTabSz="645018" eaLnBrk="1" fontAlgn="auto" hangingPunct="1">
              <a:spcBef>
                <a:spcPts val="0"/>
              </a:spcBef>
              <a:spcAft>
                <a:spcPts val="0"/>
              </a:spcAft>
              <a:defRPr/>
            </a:pPr>
            <a:r>
              <a:rPr lang="en-US" sz="2398" kern="0" dirty="0">
                <a:latin typeface="Corbel" charset="0"/>
                <a:ea typeface="Corbel" charset="0"/>
                <a:cs typeface="Corbel" charset="0"/>
              </a:rPr>
              <a:t>Child behavior intensity score compared to other countries </a:t>
            </a:r>
          </a:p>
        </p:txBody>
      </p:sp>
      <p:sp>
        <p:nvSpPr>
          <p:cNvPr id="9" name="Rounded Rectangle 8"/>
          <p:cNvSpPr/>
          <p:nvPr/>
        </p:nvSpPr>
        <p:spPr bwMode="auto">
          <a:xfrm>
            <a:off x="2895600" y="5300663"/>
            <a:ext cx="6959600" cy="1074737"/>
          </a:xfrm>
          <a:prstGeom prst="roundRect">
            <a:avLst/>
          </a:prstGeom>
          <a:noFill/>
          <a:ln w="19050" cap="flat" cmpd="sng" algn="ctr">
            <a:noFill/>
            <a:prstDash val="solid"/>
            <a:round/>
            <a:headEnd type="none" w="med" len="med"/>
            <a:tailEnd type="none" w="med" len="med"/>
          </a:ln>
          <a:effectLst/>
        </p:spPr>
        <p:txBody>
          <a:bodyPr lIns="64504" tIns="32252" rIns="64504" bIns="32252" anchor="ctr"/>
          <a:lstStyle/>
          <a:p>
            <a:pPr marL="253944" indent="-241882" defTabSz="645018" eaLnBrk="1" fontAlgn="auto" hangingPunct="1">
              <a:spcBef>
                <a:spcPts val="0"/>
              </a:spcBef>
              <a:spcAft>
                <a:spcPts val="282"/>
              </a:spcAft>
              <a:buClr>
                <a:srgbClr val="003366"/>
              </a:buClr>
              <a:buSzPct val="110000"/>
              <a:buFont typeface="Wingdings" pitchFamily="2" charset="2"/>
              <a:buChar char="Ø"/>
              <a:defRPr/>
            </a:pPr>
            <a:r>
              <a:rPr lang="en-US" sz="1411" dirty="0">
                <a:latin typeface="Calibri" pitchFamily="34" charset="0"/>
                <a:cs typeface="Calibri" pitchFamily="34" charset="0"/>
              </a:rPr>
              <a:t>Studies concentrate on children with serious conduct problems or diagnose of disorder.</a:t>
            </a:r>
          </a:p>
          <a:p>
            <a:pPr marL="253944" indent="-241882" defTabSz="645018" eaLnBrk="1" fontAlgn="auto" hangingPunct="1">
              <a:spcBef>
                <a:spcPts val="0"/>
              </a:spcBef>
              <a:spcAft>
                <a:spcPts val="282"/>
              </a:spcAft>
              <a:buClr>
                <a:srgbClr val="003366"/>
              </a:buClr>
              <a:buSzPct val="110000"/>
              <a:buFont typeface="Wingdings" pitchFamily="2" charset="2"/>
              <a:buChar char="Ø"/>
              <a:defRPr/>
            </a:pPr>
            <a:r>
              <a:rPr lang="en-US" sz="1411" dirty="0">
                <a:latin typeface="Calibri" pitchFamily="34" charset="0"/>
                <a:cs typeface="Calibri" pitchFamily="34" charset="0"/>
              </a:rPr>
              <a:t>Score decreased 20</a:t>
            </a:r>
            <a:r>
              <a:rPr lang="et-EE" sz="1411" dirty="0">
                <a:latin typeface="Calibri" pitchFamily="34" charset="0"/>
                <a:cs typeface="Calibri" pitchFamily="34" charset="0"/>
              </a:rPr>
              <a:t> - </a:t>
            </a:r>
            <a:r>
              <a:rPr lang="en-US" sz="1411" dirty="0">
                <a:latin typeface="Calibri" pitchFamily="34" charset="0"/>
                <a:cs typeface="Calibri" pitchFamily="34" charset="0"/>
              </a:rPr>
              <a:t>40 points, in Estonia 36 points (children with conduct problems).  </a:t>
            </a:r>
          </a:p>
          <a:p>
            <a:pPr marL="253944" indent="-241882" defTabSz="645018" eaLnBrk="1" fontAlgn="auto" hangingPunct="1">
              <a:spcBef>
                <a:spcPts val="0"/>
              </a:spcBef>
              <a:spcAft>
                <a:spcPts val="282"/>
              </a:spcAft>
              <a:buClr>
                <a:srgbClr val="003366"/>
              </a:buClr>
              <a:buSzPct val="110000"/>
              <a:buFont typeface="Wingdings" pitchFamily="2" charset="2"/>
              <a:buChar char="Ø"/>
              <a:defRPr/>
            </a:pPr>
            <a:r>
              <a:rPr lang="en-US" sz="1411" dirty="0">
                <a:latin typeface="Calibri" pitchFamily="34" charset="0"/>
                <a:cs typeface="Calibri" pitchFamily="34" charset="0"/>
              </a:rPr>
              <a:t>Randomized control trials in other countries – small change also in the control group.</a:t>
            </a:r>
          </a:p>
          <a:p>
            <a:pPr marL="253944" indent="-241882" defTabSz="645018" eaLnBrk="1" fontAlgn="auto" hangingPunct="1">
              <a:spcBef>
                <a:spcPts val="0"/>
              </a:spcBef>
              <a:spcAft>
                <a:spcPts val="282"/>
              </a:spcAft>
              <a:buClr>
                <a:srgbClr val="003366"/>
              </a:buClr>
              <a:buSzPct val="110000"/>
              <a:buFont typeface="Wingdings" pitchFamily="2" charset="2"/>
              <a:buChar char="Ø"/>
              <a:defRPr/>
            </a:pPr>
            <a:r>
              <a:rPr lang="en-US" sz="1411" dirty="0">
                <a:latin typeface="Calibri" pitchFamily="34" charset="0"/>
                <a:cs typeface="Calibri" pitchFamily="34" charset="0"/>
              </a:rPr>
              <a:t>Incredible Years parenting program shows similar good results in different countries. </a:t>
            </a:r>
          </a:p>
          <a:p>
            <a:pPr marL="253944" indent="-241882" defTabSz="645018" eaLnBrk="1" fontAlgn="auto" hangingPunct="1">
              <a:spcBef>
                <a:spcPts val="0"/>
              </a:spcBef>
              <a:spcAft>
                <a:spcPts val="423"/>
              </a:spcAft>
              <a:buClr>
                <a:srgbClr val="003366"/>
              </a:buClr>
              <a:buSzPct val="110000"/>
              <a:defRPr/>
            </a:pPr>
            <a:endParaRPr lang="en-US" sz="353" dirty="0">
              <a:latin typeface="Calibri" pitchFamily="34" charset="0"/>
              <a:cs typeface="Calibri" pitchFamily="34" charset="0"/>
            </a:endParaRPr>
          </a:p>
        </p:txBody>
      </p:sp>
      <p:graphicFrame>
        <p:nvGraphicFramePr>
          <p:cNvPr id="22533" name="Chart 9"/>
          <p:cNvGraphicFramePr>
            <a:graphicFrameLocks/>
          </p:cNvGraphicFramePr>
          <p:nvPr/>
        </p:nvGraphicFramePr>
        <p:xfrm>
          <a:off x="2692400" y="1646238"/>
          <a:ext cx="7213600" cy="3509962"/>
        </p:xfrm>
        <a:graphic>
          <a:graphicData uri="http://schemas.openxmlformats.org/presentationml/2006/ole">
            <mc:AlternateContent xmlns:mc="http://schemas.openxmlformats.org/markup-compatibility/2006">
              <mc:Choice xmlns:v="urn:schemas-microsoft-com:vml" Requires="v">
                <p:oleObj spid="_x0000_s22535" name="Chart" r:id="rId4" imgW="7217067" imgH="3511006" progId="Excel.Chart.8">
                  <p:embed/>
                </p:oleObj>
              </mc:Choice>
              <mc:Fallback>
                <p:oleObj name="Chart" r:id="rId4" imgW="7217067" imgH="3511006" progId="Excel.Chart.8">
                  <p:embed/>
                  <p:pic>
                    <p:nvPicPr>
                      <p:cNvPr id="0"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400" y="1646238"/>
                        <a:ext cx="7213600" cy="350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bwMode="auto">
          <a:xfrm>
            <a:off x="8863013" y="1627188"/>
            <a:ext cx="849312" cy="3148012"/>
          </a:xfrm>
          <a:prstGeom prst="roundRect">
            <a:avLst/>
          </a:prstGeom>
          <a:noFill/>
          <a:ln w="19050" cap="flat" cmpd="sng" algn="ctr">
            <a:solidFill>
              <a:srgbClr val="E77700"/>
            </a:solidFill>
            <a:prstDash val="solid"/>
            <a:round/>
            <a:headEnd type="none" w="med" len="med"/>
            <a:tailEnd type="none" w="med" len="med"/>
          </a:ln>
          <a:effectLst/>
        </p:spPr>
        <p:txBody>
          <a:bodyPr lIns="64504" tIns="32252" rIns="64504" bIns="32252"/>
          <a:lstStyle/>
          <a:p>
            <a:pPr defTabSz="913775" eaLnBrk="1" hangingPunct="1">
              <a:defRPr/>
            </a:pPr>
            <a:endParaRPr lang="et-EE" sz="1834" b="1">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497138" y="301625"/>
            <a:ext cx="7764462" cy="490538"/>
          </a:xfrm>
          <a:prstGeom prst="rect">
            <a:avLst/>
          </a:prstGeom>
          <a:noFill/>
          <a:ln w="9525">
            <a:noFill/>
            <a:miter lim="800000"/>
            <a:headEnd/>
            <a:tailEnd/>
          </a:ln>
        </p:spPr>
        <p:txBody>
          <a:bodyPr lIns="0" tIns="0" rIns="0" bIns="0" anchor="ctr"/>
          <a:lstStyle/>
          <a:p>
            <a:pPr algn="r" defTabSz="645018" eaLnBrk="1" hangingPunct="1">
              <a:defRPr/>
            </a:pPr>
            <a:r>
              <a:rPr lang="en-US" sz="2257" kern="0" dirty="0">
                <a:latin typeface="Corbel" charset="0"/>
                <a:ea typeface="Corbel" charset="0"/>
                <a:cs typeface="Corbel" charset="0"/>
              </a:rPr>
              <a:t>Incredible Years cost-benefit analysis (</a:t>
            </a:r>
            <a:r>
              <a:rPr lang="en-US" sz="2257" kern="0" dirty="0" err="1">
                <a:latin typeface="Corbel" charset="0"/>
                <a:ea typeface="Corbel" charset="0"/>
                <a:cs typeface="Corbel" charset="0"/>
              </a:rPr>
              <a:t>Civitta</a:t>
            </a:r>
            <a:r>
              <a:rPr lang="en-US" sz="2257" kern="0" dirty="0">
                <a:latin typeface="Corbel" charset="0"/>
                <a:ea typeface="Corbel" charset="0"/>
                <a:cs typeface="Corbel" charset="0"/>
              </a:rPr>
              <a:t> 2016)</a:t>
            </a:r>
          </a:p>
        </p:txBody>
      </p:sp>
      <p:sp>
        <p:nvSpPr>
          <p:cNvPr id="6" name="Content Placeholder 3"/>
          <p:cNvSpPr txBox="1">
            <a:spLocks/>
          </p:cNvSpPr>
          <p:nvPr/>
        </p:nvSpPr>
        <p:spPr bwMode="auto">
          <a:xfrm>
            <a:off x="2590800" y="1173163"/>
            <a:ext cx="7772400" cy="4622800"/>
          </a:xfrm>
          <a:prstGeom prst="rect">
            <a:avLst/>
          </a:prstGeom>
          <a:noFill/>
          <a:ln w="9525">
            <a:noFill/>
            <a:miter lim="800000"/>
            <a:headEnd/>
            <a:tailEnd/>
          </a:ln>
        </p:spPr>
        <p:txBody>
          <a:bodyPr lIns="0" tIns="0" rIns="0" bIns="0"/>
          <a:lstStyle/>
          <a:p>
            <a:pPr marL="241882" indent="-241882" defTabSz="645018" eaLnBrk="1" fontAlgn="auto" hangingPunct="1">
              <a:spcBef>
                <a:spcPct val="20000"/>
              </a:spcBef>
              <a:spcAft>
                <a:spcPts val="423"/>
              </a:spcAft>
              <a:buClr>
                <a:srgbClr val="E77700"/>
              </a:buClr>
              <a:buSzPct val="140000"/>
              <a:defRPr/>
            </a:pPr>
            <a:endParaRPr lang="et-EE" sz="1552" kern="0" dirty="0">
              <a:latin typeface="Calibri" pitchFamily="34" charset="0"/>
            </a:endParaRPr>
          </a:p>
        </p:txBody>
      </p:sp>
      <p:graphicFrame>
        <p:nvGraphicFramePr>
          <p:cNvPr id="9" name="Table 8"/>
          <p:cNvGraphicFramePr>
            <a:graphicFrameLocks noGrp="1"/>
          </p:cNvGraphicFramePr>
          <p:nvPr/>
        </p:nvGraphicFramePr>
        <p:xfrm>
          <a:off x="2641600" y="2362200"/>
          <a:ext cx="7670800" cy="2851150"/>
        </p:xfrm>
        <a:graphic>
          <a:graphicData uri="http://schemas.openxmlformats.org/drawingml/2006/table">
            <a:tbl>
              <a:tblPr firstRow="1" bandRow="1">
                <a:tableStyleId>{69CF1AB2-1976-4502-BF36-3FF5EA218861}</a:tableStyleId>
              </a:tblPr>
              <a:tblGrid>
                <a:gridCol w="1838888">
                  <a:extLst>
                    <a:ext uri="{9D8B030D-6E8A-4147-A177-3AD203B41FA5}">
                      <a16:colId xmlns:a16="http://schemas.microsoft.com/office/drawing/2014/main" val="20000"/>
                    </a:ext>
                  </a:extLst>
                </a:gridCol>
                <a:gridCol w="2891392">
                  <a:extLst>
                    <a:ext uri="{9D8B030D-6E8A-4147-A177-3AD203B41FA5}">
                      <a16:colId xmlns:a16="http://schemas.microsoft.com/office/drawing/2014/main" val="20001"/>
                    </a:ext>
                  </a:extLst>
                </a:gridCol>
                <a:gridCol w="2940519">
                  <a:extLst>
                    <a:ext uri="{9D8B030D-6E8A-4147-A177-3AD203B41FA5}">
                      <a16:colId xmlns:a16="http://schemas.microsoft.com/office/drawing/2014/main" val="20002"/>
                    </a:ext>
                  </a:extLst>
                </a:gridCol>
              </a:tblGrid>
              <a:tr h="844989">
                <a:tc>
                  <a:txBody>
                    <a:bodyPr/>
                    <a:lstStyle/>
                    <a:p>
                      <a:r>
                        <a:rPr lang="en-US" sz="1400" noProof="0">
                          <a:solidFill>
                            <a:srgbClr val="003366"/>
                          </a:solidFill>
                          <a:latin typeface="Calibri" pitchFamily="34" charset="0"/>
                        </a:rPr>
                        <a:t>Field</a:t>
                      </a:r>
                      <a:r>
                        <a:rPr lang="en-US" sz="1400" baseline="0" noProof="0">
                          <a:solidFill>
                            <a:srgbClr val="003366"/>
                          </a:solidFill>
                          <a:latin typeface="Calibri" pitchFamily="34" charset="0"/>
                        </a:rPr>
                        <a:t> of impact</a:t>
                      </a:r>
                      <a:endParaRPr lang="en-US" sz="1400" noProof="0">
                        <a:solidFill>
                          <a:srgbClr val="003366"/>
                        </a:solidFill>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solidFill>
                      <a:schemeClr val="accent1"/>
                    </a:solidFill>
                  </a:tcPr>
                </a:tc>
                <a:tc>
                  <a:txBody>
                    <a:bodyPr/>
                    <a:lstStyle/>
                    <a:p>
                      <a:r>
                        <a:rPr lang="en-US" sz="1400" noProof="0">
                          <a:solidFill>
                            <a:srgbClr val="003366"/>
                          </a:solidFill>
                          <a:latin typeface="Calibri" pitchFamily="34" charset="0"/>
                        </a:rPr>
                        <a:t>Long</a:t>
                      </a:r>
                      <a:r>
                        <a:rPr lang="en-US" sz="1400" baseline="0" noProof="0">
                          <a:solidFill>
                            <a:srgbClr val="003366"/>
                          </a:solidFill>
                          <a:latin typeface="Calibri" pitchFamily="34" charset="0"/>
                        </a:rPr>
                        <a:t> term impact if conduct problems are developed </a:t>
                      </a:r>
                    </a:p>
                    <a:p>
                      <a:r>
                        <a:rPr lang="en-US" sz="1400" b="0" baseline="0" noProof="0">
                          <a:solidFill>
                            <a:srgbClr val="003366"/>
                          </a:solidFill>
                          <a:latin typeface="Calibri" pitchFamily="34" charset="0"/>
                        </a:rPr>
                        <a:t>(international longitudinal studies)</a:t>
                      </a:r>
                      <a:endParaRPr lang="en-US" sz="1400" b="0" noProof="0">
                        <a:solidFill>
                          <a:srgbClr val="003366"/>
                        </a:solidFill>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solidFill>
                      <a:schemeClr val="accent1"/>
                    </a:solidFill>
                  </a:tcPr>
                </a:tc>
                <a:tc>
                  <a:txBody>
                    <a:bodyPr/>
                    <a:lstStyle/>
                    <a:p>
                      <a:r>
                        <a:rPr lang="en-US" sz="1400" noProof="0">
                          <a:solidFill>
                            <a:srgbClr val="003366"/>
                          </a:solidFill>
                          <a:latin typeface="Calibri" pitchFamily="34" charset="0"/>
                        </a:rPr>
                        <a:t>Data on costs available</a:t>
                      </a:r>
                      <a:r>
                        <a:rPr lang="en-US" sz="1400" baseline="0" noProof="0">
                          <a:solidFill>
                            <a:srgbClr val="003366"/>
                          </a:solidFill>
                          <a:latin typeface="Calibri" pitchFamily="34" charset="0"/>
                        </a:rPr>
                        <a:t> </a:t>
                      </a:r>
                    </a:p>
                    <a:p>
                      <a:r>
                        <a:rPr lang="en-US" sz="1400" baseline="0" noProof="0">
                          <a:solidFill>
                            <a:srgbClr val="003366"/>
                          </a:solidFill>
                          <a:latin typeface="Calibri" pitchFamily="34" charset="0"/>
                        </a:rPr>
                        <a:t>in Estonia </a:t>
                      </a:r>
                      <a:endParaRPr lang="en-US" sz="1400" noProof="0">
                        <a:solidFill>
                          <a:srgbClr val="003366"/>
                        </a:solidFill>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09682">
                <a:tc>
                  <a:txBody>
                    <a:bodyPr/>
                    <a:lstStyle/>
                    <a:p>
                      <a:r>
                        <a:rPr lang="en-US" sz="1400" noProof="0" dirty="0">
                          <a:latin typeface="Calibri" pitchFamily="34" charset="0"/>
                        </a:rPr>
                        <a:t>Academic</a:t>
                      </a:r>
                      <a:r>
                        <a:rPr lang="en-US" sz="1400" baseline="0" noProof="0" dirty="0">
                          <a:latin typeface="Calibri" pitchFamily="34" charset="0"/>
                        </a:rPr>
                        <a:t> achievements </a:t>
                      </a:r>
                      <a:endParaRPr lang="en-US" sz="1400" noProof="0" dirty="0">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tc>
                  <a:txBody>
                    <a:bodyPr/>
                    <a:lstStyle/>
                    <a:p>
                      <a:r>
                        <a:rPr lang="en-US" sz="1400" baseline="0" noProof="0">
                          <a:latin typeface="Calibri" pitchFamily="34" charset="0"/>
                        </a:rPr>
                        <a:t>Increased probability</a:t>
                      </a:r>
                      <a:r>
                        <a:rPr lang="en-US" sz="1400" noProof="0">
                          <a:latin typeface="Calibri" pitchFamily="34" charset="0"/>
                        </a:rPr>
                        <a:t> to</a:t>
                      </a:r>
                      <a:r>
                        <a:rPr lang="en-US" sz="1400" baseline="0" noProof="0">
                          <a:latin typeface="Calibri" pitchFamily="34" charset="0"/>
                        </a:rPr>
                        <a:t> drop out from high school – 7% </a:t>
                      </a:r>
                      <a:endParaRPr lang="en-US" sz="1400" noProof="0">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tc>
                  <a:txBody>
                    <a:bodyPr/>
                    <a:lstStyle/>
                    <a:p>
                      <a:r>
                        <a:rPr lang="en-US" sz="1400" b="0" noProof="0">
                          <a:latin typeface="Calibri" pitchFamily="34" charset="0"/>
                        </a:rPr>
                        <a:t>Costs</a:t>
                      </a:r>
                      <a:r>
                        <a:rPr lang="en-US" sz="1400" b="0" baseline="0" noProof="0">
                          <a:latin typeface="Calibri" pitchFamily="34" charset="0"/>
                        </a:rPr>
                        <a:t> related to not completing high school (income, taxes, health capital, etc) </a:t>
                      </a:r>
                      <a:endParaRPr lang="en-US" sz="1400" noProof="0">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709682">
                <a:tc>
                  <a:txBody>
                    <a:bodyPr/>
                    <a:lstStyle/>
                    <a:p>
                      <a:r>
                        <a:rPr lang="en-US" sz="1400" b="0" noProof="0">
                          <a:latin typeface="Calibri" pitchFamily="34" charset="0"/>
                        </a:rPr>
                        <a:t>Criminal</a:t>
                      </a:r>
                      <a:r>
                        <a:rPr lang="en-US" sz="1400" b="0" baseline="0" noProof="0">
                          <a:latin typeface="Calibri" pitchFamily="34" charset="0"/>
                        </a:rPr>
                        <a:t> activity </a:t>
                      </a:r>
                      <a:r>
                        <a:rPr lang="en-US" sz="1400" b="0" noProof="0">
                          <a:latin typeface="Calibri" pitchFamily="34" charset="0"/>
                        </a:rPr>
                        <a:t> </a:t>
                      </a:r>
                      <a:endParaRPr lang="en-US" sz="1400" noProof="0">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tc>
                  <a:txBody>
                    <a:bodyPr/>
                    <a:lstStyle/>
                    <a:p>
                      <a:r>
                        <a:rPr lang="en-US" sz="1400" noProof="0">
                          <a:latin typeface="Calibri" pitchFamily="34" charset="0"/>
                        </a:rPr>
                        <a:t>Increased probability to commit a crime – 10% </a:t>
                      </a: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tc>
                  <a:txBody>
                    <a:bodyPr/>
                    <a:lstStyle/>
                    <a:p>
                      <a:r>
                        <a:rPr lang="en-US" sz="1400" b="0" noProof="0">
                          <a:latin typeface="Calibri" pitchFamily="34" charset="0"/>
                        </a:rPr>
                        <a:t>Costs related</a:t>
                      </a:r>
                      <a:r>
                        <a:rPr lang="en-US" sz="1400" b="0" baseline="0" noProof="0">
                          <a:latin typeface="Calibri" pitchFamily="34" charset="0"/>
                        </a:rPr>
                        <a:t> to crime control, dealing with the results and imprisonment (violent crimes)</a:t>
                      </a:r>
                      <a:endParaRPr lang="en-US" sz="1400" noProof="0">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586797">
                <a:tc>
                  <a:txBody>
                    <a:bodyPr/>
                    <a:lstStyle/>
                    <a:p>
                      <a:r>
                        <a:rPr lang="en-US" sz="1400" b="0" baseline="0" noProof="0">
                          <a:latin typeface="Calibri" pitchFamily="34" charset="0"/>
                        </a:rPr>
                        <a:t>Success in labor market</a:t>
                      </a:r>
                      <a:endParaRPr lang="en-US" sz="1400" noProof="0">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tc>
                  <a:txBody>
                    <a:bodyPr/>
                    <a:lstStyle/>
                    <a:p>
                      <a:r>
                        <a:rPr lang="en-US" sz="1400" baseline="0" noProof="0">
                          <a:latin typeface="Calibri" pitchFamily="34" charset="0"/>
                        </a:rPr>
                        <a:t>Longer period of unemployment during youthhood – 5 moths </a:t>
                      </a:r>
                      <a:endParaRPr lang="en-US" sz="1400" noProof="0">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tc>
                  <a:txBody>
                    <a:bodyPr/>
                    <a:lstStyle/>
                    <a:p>
                      <a:r>
                        <a:rPr lang="en-US" sz="1400" b="0" noProof="0" dirty="0">
                          <a:latin typeface="Calibri" pitchFamily="34" charset="0"/>
                          <a:cs typeface="Calibri" pitchFamily="34" charset="0"/>
                        </a:rPr>
                        <a:t>Cost</a:t>
                      </a:r>
                      <a:r>
                        <a:rPr lang="en-US" sz="1400" b="0" baseline="0" noProof="0" dirty="0">
                          <a:latin typeface="Calibri" pitchFamily="34" charset="0"/>
                          <a:cs typeface="Calibri" pitchFamily="34" charset="0"/>
                        </a:rPr>
                        <a:t> of support and </a:t>
                      </a:r>
                      <a:r>
                        <a:rPr lang="en-US" sz="1400" b="0" noProof="0" dirty="0">
                          <a:latin typeface="Calibri" pitchFamily="34" charset="0"/>
                          <a:cs typeface="Calibri" pitchFamily="34" charset="0"/>
                        </a:rPr>
                        <a:t>compensation related to unemployment </a:t>
                      </a:r>
                      <a:endParaRPr lang="en-US" sz="1400" noProof="0" dirty="0">
                        <a:latin typeface="Calibri" pitchFamily="34" charset="0"/>
                      </a:endParaRPr>
                    </a:p>
                  </a:txBody>
                  <a:tcPr marL="64505" marR="64505" marT="32258" marB="32258" anchor="ct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Rounded Rectangle 6"/>
          <p:cNvSpPr/>
          <p:nvPr/>
        </p:nvSpPr>
        <p:spPr bwMode="auto">
          <a:xfrm>
            <a:off x="2679700" y="1416050"/>
            <a:ext cx="7226300" cy="660400"/>
          </a:xfrm>
          <a:prstGeom prst="roundRect">
            <a:avLst/>
          </a:prstGeom>
          <a:noFill/>
          <a:ln w="19050" cap="flat" cmpd="sng" algn="ctr">
            <a:noFill/>
            <a:prstDash val="solid"/>
            <a:round/>
            <a:headEnd type="none" w="med" len="med"/>
            <a:tailEnd type="none" w="med" len="med"/>
          </a:ln>
          <a:effectLst/>
        </p:spPr>
        <p:txBody>
          <a:bodyPr lIns="64504" tIns="32252" rIns="64504" bIns="32252" anchor="ctr"/>
          <a:lstStyle/>
          <a:p>
            <a:pPr marL="253944" indent="-241882" defTabSz="645018" eaLnBrk="1" fontAlgn="auto" hangingPunct="1">
              <a:spcBef>
                <a:spcPts val="0"/>
              </a:spcBef>
              <a:spcAft>
                <a:spcPts val="705"/>
              </a:spcAft>
              <a:buClr>
                <a:srgbClr val="003366"/>
              </a:buClr>
              <a:buSzPct val="110000"/>
              <a:buFont typeface="Wingdings" pitchFamily="2" charset="2"/>
              <a:buChar char="Ø"/>
              <a:defRPr/>
            </a:pPr>
            <a:r>
              <a:rPr lang="en-US" sz="1552" u="sng" dirty="0">
                <a:latin typeface="Calibri" pitchFamily="34" charset="0"/>
                <a:cs typeface="Calibri" pitchFamily="34" charset="0"/>
              </a:rPr>
              <a:t>Bases of the analyses</a:t>
            </a:r>
            <a:r>
              <a:rPr lang="en-US" sz="1552" dirty="0">
                <a:latin typeface="Calibri" pitchFamily="34" charset="0"/>
                <a:cs typeface="Calibri" pitchFamily="34" charset="0"/>
              </a:rPr>
              <a:t>: model developed in Ireland (D. O’Neill and S. McGilloway 2011) for cost-benefit analyses of </a:t>
            </a:r>
            <a:r>
              <a:rPr lang="en-US" sz="1552" dirty="0" err="1">
                <a:latin typeface="Calibri" pitchFamily="34" charset="0"/>
                <a:cs typeface="Calibri" pitchFamily="34" charset="0"/>
              </a:rPr>
              <a:t>IY</a:t>
            </a:r>
            <a:r>
              <a:rPr lang="en-US" sz="1552" dirty="0">
                <a:latin typeface="Calibri" pitchFamily="34" charset="0"/>
                <a:cs typeface="Calibri" pitchFamily="34" charset="0"/>
              </a:rPr>
              <a:t> program.</a:t>
            </a:r>
          </a:p>
          <a:p>
            <a:pPr marL="253944" indent="-241882" defTabSz="645018" eaLnBrk="1" fontAlgn="auto" hangingPunct="1">
              <a:spcBef>
                <a:spcPts val="0"/>
              </a:spcBef>
              <a:spcAft>
                <a:spcPts val="705"/>
              </a:spcAft>
              <a:buClr>
                <a:srgbClr val="003366"/>
              </a:buClr>
              <a:buSzPct val="110000"/>
              <a:buFont typeface="Wingdings" pitchFamily="2" charset="2"/>
              <a:buChar char="Ø"/>
              <a:defRPr/>
            </a:pPr>
            <a:r>
              <a:rPr lang="en-US" sz="1552" u="sng" dirty="0">
                <a:latin typeface="Calibri" pitchFamily="34" charset="0"/>
                <a:cs typeface="Calibri" pitchFamily="34" charset="0"/>
              </a:rPr>
              <a:t>Estonian pilot data used</a:t>
            </a:r>
            <a:r>
              <a:rPr lang="en-US" sz="1552" dirty="0">
                <a:latin typeface="Calibri" pitchFamily="34" charset="0"/>
                <a:cs typeface="Calibri" pitchFamily="34" charset="0"/>
              </a:rPr>
              <a:t>: Costs of the </a:t>
            </a:r>
            <a:r>
              <a:rPr lang="en-US" sz="1552" dirty="0" err="1">
                <a:latin typeface="Calibri" pitchFamily="34" charset="0"/>
                <a:cs typeface="Calibri" pitchFamily="34" charset="0"/>
              </a:rPr>
              <a:t>IY</a:t>
            </a:r>
            <a:r>
              <a:rPr lang="en-US" sz="1552" dirty="0">
                <a:latin typeface="Calibri" pitchFamily="34" charset="0"/>
                <a:cs typeface="Calibri" pitchFamily="34" charset="0"/>
              </a:rPr>
              <a:t> program, results of </a:t>
            </a:r>
            <a:r>
              <a:rPr lang="en-US" sz="1552" dirty="0" err="1">
                <a:latin typeface="Calibri" pitchFamily="34" charset="0"/>
                <a:cs typeface="Calibri" pitchFamily="34" charset="0"/>
              </a:rPr>
              <a:t>ECBI</a:t>
            </a:r>
            <a:r>
              <a:rPr lang="en-US" sz="1552" dirty="0">
                <a:latin typeface="Calibri" pitchFamily="34" charset="0"/>
                <a:cs typeface="Calibri" pitchFamily="34" charset="0"/>
              </a:rPr>
              <a:t> intensity score.</a:t>
            </a:r>
          </a:p>
        </p:txBody>
      </p:sp>
      <p:sp>
        <p:nvSpPr>
          <p:cNvPr id="8" name="Rounded Rectangle 7"/>
          <p:cNvSpPr/>
          <p:nvPr/>
        </p:nvSpPr>
        <p:spPr bwMode="auto">
          <a:xfrm>
            <a:off x="2679700" y="5465763"/>
            <a:ext cx="7626350" cy="808037"/>
          </a:xfrm>
          <a:prstGeom prst="roundRect">
            <a:avLst/>
          </a:prstGeom>
          <a:noFill/>
          <a:ln w="19050" cap="flat" cmpd="sng" algn="ctr">
            <a:noFill/>
            <a:prstDash val="solid"/>
            <a:round/>
            <a:headEnd type="none" w="med" len="med"/>
            <a:tailEnd type="none" w="med" len="med"/>
          </a:ln>
          <a:effectLst/>
        </p:spPr>
        <p:txBody>
          <a:bodyPr lIns="64504" tIns="32252" rIns="64504" bIns="32252" anchor="ctr"/>
          <a:lstStyle/>
          <a:p>
            <a:pPr marL="253944" indent="-241882" defTabSz="645018" eaLnBrk="1" fontAlgn="auto" hangingPunct="1">
              <a:spcBef>
                <a:spcPts val="0"/>
              </a:spcBef>
              <a:spcAft>
                <a:spcPts val="705"/>
              </a:spcAft>
              <a:buClr>
                <a:srgbClr val="003366"/>
              </a:buClr>
              <a:buSzPct val="110000"/>
              <a:buFont typeface="Wingdings" pitchFamily="2" charset="2"/>
              <a:buChar char="Ø"/>
              <a:defRPr/>
            </a:pPr>
            <a:r>
              <a:rPr lang="en-US" sz="1552" u="sng" dirty="0">
                <a:latin typeface="Calibri" pitchFamily="34" charset="0"/>
                <a:cs typeface="Calibri" pitchFamily="34" charset="0"/>
              </a:rPr>
              <a:t>Long term (related to 20s and 30s) benefit-cost ratio </a:t>
            </a:r>
            <a:r>
              <a:rPr lang="en-US" sz="1552" dirty="0">
                <a:latin typeface="Calibri" pitchFamily="34" charset="0"/>
                <a:cs typeface="Calibri" pitchFamily="34" charset="0"/>
              </a:rPr>
              <a:t>:  1 € spent on IY program equals to 14,3 € gained (costs saved – 12 200 €, cost of IY program per child – 852 €).</a:t>
            </a:r>
          </a:p>
          <a:p>
            <a:pPr marL="253944" indent="-241882" defTabSz="645018" eaLnBrk="1" fontAlgn="auto" hangingPunct="1">
              <a:spcBef>
                <a:spcPts val="0"/>
              </a:spcBef>
              <a:spcAft>
                <a:spcPts val="705"/>
              </a:spcAft>
              <a:buClr>
                <a:srgbClr val="003366"/>
              </a:buClr>
              <a:buSzPct val="110000"/>
              <a:buFont typeface="Wingdings" pitchFamily="2" charset="2"/>
              <a:buChar char="Ø"/>
              <a:defRPr/>
            </a:pPr>
            <a:r>
              <a:rPr lang="en-US" sz="1552" u="sng" dirty="0">
                <a:latin typeface="Calibri" pitchFamily="34" charset="0"/>
                <a:cs typeface="Calibri" pitchFamily="34" charset="0"/>
              </a:rPr>
              <a:t>Impact not in the model</a:t>
            </a:r>
            <a:r>
              <a:rPr lang="en-US" sz="1552" dirty="0">
                <a:latin typeface="Calibri" pitchFamily="34" charset="0"/>
                <a:cs typeface="Calibri" pitchFamily="34" charset="0"/>
              </a:rPr>
              <a:t>: less use of health and social services, impact on parents.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lv-LV" altLang="lv-LV">
              <a:ln>
                <a:noFill/>
              </a:ln>
            </a:endParaRPr>
          </a:p>
        </p:txBody>
      </p:sp>
      <p:sp>
        <p:nvSpPr>
          <p:cNvPr id="26626" name="Content Placeholder 2"/>
          <p:cNvSpPr>
            <a:spLocks noGrp="1"/>
          </p:cNvSpPr>
          <p:nvPr>
            <p:ph idx="1"/>
          </p:nvPr>
        </p:nvSpPr>
        <p:spPr/>
        <p:txBody>
          <a:bodyPr/>
          <a:lstStyle/>
          <a:p>
            <a:pPr marL="0" indent="0" algn="ctr">
              <a:buFont typeface="Arial" panose="020B0604020202020204" pitchFamily="34" charset="0"/>
              <a:buNone/>
            </a:pPr>
            <a:r>
              <a:rPr lang="en-US" altLang="lv-LV" sz="3000" b="1"/>
              <a:t>Challenges</a:t>
            </a:r>
            <a:endParaRPr lang="en-US" altLang="lv-LV"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484313" y="242888"/>
            <a:ext cx="10018712" cy="1752600"/>
          </a:xfrm>
        </p:spPr>
        <p:txBody>
          <a:bodyPr/>
          <a:lstStyle/>
          <a:p>
            <a:r>
              <a:rPr lang="en-US" altLang="lv-LV" sz="3600" b="1">
                <a:ln>
                  <a:noFill/>
                </a:ln>
              </a:rPr>
              <a:t>Never stop, keep improving</a:t>
            </a:r>
          </a:p>
        </p:txBody>
      </p:sp>
      <p:sp>
        <p:nvSpPr>
          <p:cNvPr id="3" name="Content Placeholder 2"/>
          <p:cNvSpPr>
            <a:spLocks noGrp="1"/>
          </p:cNvSpPr>
          <p:nvPr>
            <p:ph idx="1"/>
          </p:nvPr>
        </p:nvSpPr>
        <p:spPr>
          <a:xfrm>
            <a:off x="1484313" y="1995488"/>
            <a:ext cx="10402887" cy="3795712"/>
          </a:xfrm>
        </p:spPr>
        <p:txBody>
          <a:bodyPr rtlCol="0" anchor="t">
            <a:normAutofit fontScale="92500"/>
          </a:bodyPr>
          <a:lstStyle/>
          <a:p>
            <a:pPr fontAlgn="auto">
              <a:buClr>
                <a:schemeClr val="accent1">
                  <a:lumMod val="75000"/>
                </a:schemeClr>
              </a:buClr>
              <a:buFont typeface="Arial"/>
              <a:buChar char="•"/>
              <a:defRPr/>
            </a:pPr>
            <a:r>
              <a:rPr lang="en-US" sz="2100" b="1" dirty="0">
                <a:ea typeface="Corbel" charset="0"/>
                <a:cs typeface="Corbel" charset="0"/>
              </a:rPr>
              <a:t>Uneven capacity of local municipalities </a:t>
            </a:r>
            <a:r>
              <a:rPr lang="en-US" sz="2100" dirty="0">
                <a:ea typeface="Corbel" charset="0"/>
                <a:cs typeface="Corbel" charset="0"/>
              </a:rPr>
              <a:t>to carry out their tasks: trend is that state is giving more responsibilities to the local municipalities (including funding)</a:t>
            </a:r>
          </a:p>
          <a:p>
            <a:pPr fontAlgn="auto">
              <a:buClr>
                <a:schemeClr val="accent1">
                  <a:lumMod val="75000"/>
                </a:schemeClr>
              </a:buClr>
              <a:buFont typeface="Arial"/>
              <a:buChar char="•"/>
              <a:defRPr/>
            </a:pPr>
            <a:r>
              <a:rPr lang="en-US" sz="2000" b="1" dirty="0"/>
              <a:t>Investments into prevention and evidence-based interventions </a:t>
            </a:r>
            <a:r>
              <a:rPr lang="en-US" sz="2000" dirty="0"/>
              <a:t>are depending on political will and decisions. </a:t>
            </a:r>
            <a:r>
              <a:rPr lang="en-US" sz="2000" u="sng" dirty="0"/>
              <a:t>We still waste a lot of money on ineffective practices. </a:t>
            </a:r>
          </a:p>
          <a:p>
            <a:pPr fontAlgn="auto">
              <a:buClr>
                <a:schemeClr val="accent1">
                  <a:lumMod val="75000"/>
                </a:schemeClr>
              </a:buClr>
              <a:buFont typeface="Arial"/>
              <a:buChar char="•"/>
              <a:defRPr/>
            </a:pPr>
            <a:r>
              <a:rPr lang="en-GB" sz="2100" dirty="0">
                <a:ea typeface="Corbel" charset="0"/>
                <a:cs typeface="Corbel" charset="0"/>
              </a:rPr>
              <a:t>More needs to be done in </a:t>
            </a:r>
            <a:r>
              <a:rPr lang="en-GB" sz="2100" b="1" dirty="0">
                <a:ea typeface="Corbel" charset="0"/>
                <a:cs typeface="Corbel" charset="0"/>
              </a:rPr>
              <a:t>building competence </a:t>
            </a:r>
            <a:r>
              <a:rPr lang="en-GB" sz="2100" dirty="0">
                <a:ea typeface="Corbel" charset="0"/>
                <a:cs typeface="Corbel" charset="0"/>
              </a:rPr>
              <a:t>of specialists working with children and families</a:t>
            </a:r>
          </a:p>
          <a:p>
            <a:pPr fontAlgn="auto">
              <a:buClr>
                <a:schemeClr val="accent1">
                  <a:lumMod val="75000"/>
                </a:schemeClr>
              </a:buClr>
              <a:buFont typeface="Arial"/>
              <a:buChar char="•"/>
              <a:defRPr/>
            </a:pPr>
            <a:r>
              <a:rPr lang="en-GB" sz="2100" b="1" dirty="0">
                <a:ea typeface="Corbel" charset="0"/>
                <a:cs typeface="Corbel" charset="0"/>
              </a:rPr>
              <a:t>Lack of effective services </a:t>
            </a:r>
            <a:r>
              <a:rPr lang="en-GB" sz="2100" dirty="0">
                <a:ea typeface="Corbel" charset="0"/>
                <a:cs typeface="Corbel" charset="0"/>
              </a:rPr>
              <a:t>(e.g. social rehabilitation of juvenile delinquents, mental health services, family support services)</a:t>
            </a:r>
          </a:p>
          <a:p>
            <a:pPr marL="342900" lvl="2" indent="-342900" fontAlgn="auto">
              <a:buClr>
                <a:schemeClr val="accent1">
                  <a:lumMod val="75000"/>
                </a:schemeClr>
              </a:buClr>
              <a:buFont typeface="Arial"/>
              <a:buChar char="•"/>
              <a:defRPr/>
            </a:pPr>
            <a:r>
              <a:rPr lang="en-US" sz="2100" b="1" dirty="0">
                <a:ea typeface="Corbel" charset="0"/>
                <a:cs typeface="Corbel" charset="0"/>
              </a:rPr>
              <a:t>Impact assessment </a:t>
            </a:r>
            <a:r>
              <a:rPr lang="en-US" sz="2100" dirty="0">
                <a:ea typeface="Corbel" charset="0"/>
                <a:cs typeface="Corbel" charset="0"/>
              </a:rPr>
              <a:t>of the </a:t>
            </a:r>
            <a:r>
              <a:rPr lang="en-US" sz="2100" dirty="0" err="1">
                <a:ea typeface="Corbel" charset="0"/>
                <a:cs typeface="Corbel" charset="0"/>
              </a:rPr>
              <a:t>programmes</a:t>
            </a:r>
            <a:r>
              <a:rPr lang="en-US" sz="2100" dirty="0">
                <a:ea typeface="Corbel" charset="0"/>
                <a:cs typeface="Corbel" charset="0"/>
              </a:rPr>
              <a:t> and services is not yet commonly used practice </a:t>
            </a:r>
            <a:r>
              <a:rPr lang="mr-IN" sz="2100" dirty="0">
                <a:ea typeface="Corbel" charset="0"/>
                <a:cs typeface="Corbel" charset="0"/>
              </a:rPr>
              <a:t>–</a:t>
            </a:r>
            <a:r>
              <a:rPr lang="en-US" sz="2100" dirty="0">
                <a:ea typeface="Corbel" charset="0"/>
                <a:cs typeface="Corbel" charset="0"/>
              </a:rPr>
              <a:t> the need to support service providers and NGO-s (including decommissioning of ineffective practices) </a:t>
            </a:r>
          </a:p>
          <a:p>
            <a:pPr marL="342900" lvl="2" indent="-342900" fontAlgn="auto">
              <a:buClr>
                <a:schemeClr val="accent1">
                  <a:lumMod val="75000"/>
                </a:schemeClr>
              </a:buClr>
              <a:buFont typeface="Arial"/>
              <a:buChar char="•"/>
              <a:defRPr/>
            </a:pPr>
            <a:r>
              <a:rPr lang="en-US" sz="2100" b="1" dirty="0">
                <a:ea typeface="Corbel" charset="0"/>
                <a:cs typeface="Corbel" charset="0"/>
              </a:rPr>
              <a:t>Good governance systems</a:t>
            </a:r>
            <a:r>
              <a:rPr lang="en-US" sz="2100" b="1">
                <a:ea typeface="Corbel" charset="0"/>
                <a:cs typeface="Corbel" charset="0"/>
              </a:rPr>
              <a:t>, leadership and sustainable </a:t>
            </a:r>
            <a:r>
              <a:rPr lang="en-US" sz="2100" b="1" dirty="0">
                <a:ea typeface="Corbel" charset="0"/>
                <a:cs typeface="Corbel" charset="0"/>
              </a:rPr>
              <a:t>funding!</a:t>
            </a:r>
          </a:p>
          <a:p>
            <a:pPr fontAlgn="auto">
              <a:buClr>
                <a:schemeClr val="accent1">
                  <a:lumMod val="75000"/>
                </a:schemeClr>
              </a:buClr>
              <a:buFont typeface="Arial"/>
              <a:buChar char="•"/>
              <a:defRPr/>
            </a:pPr>
            <a:endParaRPr lang="en-GB" dirty="0"/>
          </a:p>
          <a:p>
            <a:pPr fontAlgn="auto">
              <a:buClr>
                <a:schemeClr val="accent1">
                  <a:lumMod val="75000"/>
                </a:schemeClr>
              </a:buClr>
              <a:buFont typeface="Arial"/>
              <a:buChar char="•"/>
              <a:defRPr/>
            </a:pPr>
            <a:endParaRPr lang="en-GB" dirty="0"/>
          </a:p>
          <a:p>
            <a:pPr fontAlgn="auto">
              <a:buClr>
                <a:schemeClr val="accent1">
                  <a:lumMod val="75000"/>
                </a:schemeClr>
              </a:buClr>
              <a:buFont typeface="Arial"/>
              <a:buChar char="•"/>
              <a:defRPr/>
            </a:pPr>
            <a:endParaRPr lang="en-US" dirty="0"/>
          </a:p>
          <a:p>
            <a:pPr fontAlgn="auto">
              <a:buClr>
                <a:schemeClr val="accent1">
                  <a:lumMod val="75000"/>
                </a:schemeClr>
              </a:buClr>
              <a:buFont typeface="Arial"/>
              <a:buChar cha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isu kohatäide 2"/>
          <p:cNvSpPr>
            <a:spLocks noGrp="1"/>
          </p:cNvSpPr>
          <p:nvPr>
            <p:ph idx="1"/>
          </p:nvPr>
        </p:nvSpPr>
        <p:spPr/>
        <p:txBody>
          <a:bodyPr/>
          <a:lstStyle/>
          <a:p>
            <a:pPr marL="0" indent="0" algn="ctr">
              <a:buFont typeface="Arial" panose="020B0604020202020204" pitchFamily="34" charset="0"/>
              <a:buNone/>
            </a:pPr>
            <a:endParaRPr lang="nn-NO" altLang="et-EE">
              <a:latin typeface="Roboto Regular"/>
              <a:ea typeface="Roboto Regular"/>
              <a:cs typeface="Roboto Regular"/>
            </a:endParaRPr>
          </a:p>
          <a:p>
            <a:pPr marL="0" indent="0" algn="ctr">
              <a:buFont typeface="Arial" panose="020B0604020202020204" pitchFamily="34" charset="0"/>
              <a:buNone/>
            </a:pPr>
            <a:endParaRPr lang="nn-NO" altLang="et-EE">
              <a:latin typeface="Roboto Regular"/>
              <a:ea typeface="Roboto Regular"/>
              <a:cs typeface="Roboto Regular"/>
            </a:endParaRPr>
          </a:p>
          <a:p>
            <a:pPr marL="0" indent="0" algn="ctr">
              <a:buFont typeface="Arial" panose="020B0604020202020204" pitchFamily="34" charset="0"/>
              <a:buNone/>
            </a:pPr>
            <a:r>
              <a:rPr lang="et-EE" altLang="et-EE" sz="4000">
                <a:latin typeface="Roboto Regular"/>
                <a:ea typeface="Roboto Regular"/>
                <a:cs typeface="Roboto Regular"/>
              </a:rPr>
              <a:t>Thank you for your attention!</a:t>
            </a:r>
            <a:endParaRPr lang="nn-NO" altLang="et-EE" sz="4000">
              <a:latin typeface="Roboto Regular"/>
              <a:ea typeface="Roboto Regular"/>
              <a:cs typeface="Roboto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tLang="lv-LV" sz="3600">
                <a:ln>
                  <a:noFill/>
                </a:ln>
              </a:rPr>
              <a:t>Main principles of the Strategy for Children and Families 2012-2020</a:t>
            </a:r>
          </a:p>
        </p:txBody>
      </p:sp>
      <p:sp>
        <p:nvSpPr>
          <p:cNvPr id="3" name="Content Placeholder 2"/>
          <p:cNvSpPr>
            <a:spLocks noGrp="1"/>
          </p:cNvSpPr>
          <p:nvPr>
            <p:ph idx="1"/>
          </p:nvPr>
        </p:nvSpPr>
        <p:spPr>
          <a:xfrm>
            <a:off x="1484313" y="2293938"/>
            <a:ext cx="5665787" cy="4116387"/>
          </a:xfrm>
        </p:spPr>
        <p:txBody>
          <a:bodyPr rtlCol="0" anchor="t">
            <a:normAutofit fontScale="77500" lnSpcReduction="20000"/>
          </a:bodyPr>
          <a:lstStyle/>
          <a:p>
            <a:pPr fontAlgn="auto">
              <a:buClr>
                <a:schemeClr val="accent1">
                  <a:lumMod val="75000"/>
                </a:schemeClr>
              </a:buClr>
              <a:buFont typeface="Arial"/>
              <a:buChar char="•"/>
              <a:defRPr/>
            </a:pPr>
            <a:endParaRPr lang="en-US" dirty="0"/>
          </a:p>
          <a:p>
            <a:pPr fontAlgn="auto">
              <a:buClr>
                <a:schemeClr val="accent1">
                  <a:lumMod val="75000"/>
                </a:schemeClr>
              </a:buClr>
              <a:buFont typeface="Arial"/>
              <a:buChar char="•"/>
              <a:defRPr/>
            </a:pPr>
            <a:r>
              <a:rPr lang="en-US" dirty="0"/>
              <a:t>Focus on the best interest of the child</a:t>
            </a:r>
          </a:p>
          <a:p>
            <a:pPr fontAlgn="auto">
              <a:buClr>
                <a:schemeClr val="accent1">
                  <a:lumMod val="75000"/>
                </a:schemeClr>
              </a:buClr>
              <a:buFont typeface="Arial"/>
              <a:buChar char="•"/>
              <a:defRPr/>
            </a:pPr>
            <a:r>
              <a:rPr lang="en-US" dirty="0"/>
              <a:t>Public health approach </a:t>
            </a:r>
            <a:r>
              <a:rPr lang="mr-IN" dirty="0"/>
              <a:t>–</a:t>
            </a:r>
            <a:r>
              <a:rPr lang="en-US" dirty="0"/>
              <a:t> levels of interventions to prevent problems</a:t>
            </a:r>
          </a:p>
          <a:p>
            <a:pPr lvl="1" fontAlgn="auto">
              <a:buClr>
                <a:schemeClr val="accent1">
                  <a:lumMod val="75000"/>
                </a:schemeClr>
              </a:buClr>
              <a:buFont typeface="Arial"/>
              <a:buChar char="•"/>
              <a:defRPr/>
            </a:pPr>
            <a:r>
              <a:rPr lang="en-US" dirty="0"/>
              <a:t>Defining the magnitude and prevalence of the problem</a:t>
            </a:r>
          </a:p>
          <a:p>
            <a:pPr lvl="1" fontAlgn="auto">
              <a:buClr>
                <a:schemeClr val="accent1">
                  <a:lumMod val="75000"/>
                </a:schemeClr>
              </a:buClr>
              <a:buFont typeface="Arial"/>
              <a:buChar char="•"/>
              <a:defRPr/>
            </a:pPr>
            <a:r>
              <a:rPr lang="en-US" dirty="0"/>
              <a:t>Identifying risk and protective factors</a:t>
            </a:r>
          </a:p>
          <a:p>
            <a:pPr lvl="1" fontAlgn="auto">
              <a:buClr>
                <a:schemeClr val="accent1">
                  <a:lumMod val="75000"/>
                </a:schemeClr>
              </a:buClr>
              <a:buFont typeface="Arial"/>
              <a:buChar char="•"/>
              <a:defRPr/>
            </a:pPr>
            <a:r>
              <a:rPr lang="en-US" dirty="0"/>
              <a:t>Selecting interventions that work </a:t>
            </a:r>
          </a:p>
          <a:p>
            <a:pPr fontAlgn="auto">
              <a:buClr>
                <a:schemeClr val="accent1">
                  <a:lumMod val="75000"/>
                </a:schemeClr>
              </a:buClr>
              <a:buFont typeface="Arial"/>
              <a:buChar char="•"/>
              <a:defRPr/>
            </a:pPr>
            <a:r>
              <a:rPr lang="en-US" dirty="0"/>
              <a:t>Investments to Prevention and Early Intervention to avoid later costs </a:t>
            </a:r>
          </a:p>
          <a:p>
            <a:pPr fontAlgn="auto">
              <a:buClr>
                <a:schemeClr val="accent1">
                  <a:lumMod val="75000"/>
                </a:schemeClr>
              </a:buClr>
              <a:buFont typeface="Arial"/>
              <a:buChar char="•"/>
              <a:defRPr/>
            </a:pPr>
            <a:r>
              <a:rPr lang="en-US" dirty="0"/>
              <a:t>Use of evidence-based interventions (programs which have been proven effective) </a:t>
            </a:r>
          </a:p>
          <a:p>
            <a:pPr fontAlgn="auto">
              <a:buClr>
                <a:schemeClr val="accent1">
                  <a:lumMod val="75000"/>
                </a:schemeClr>
              </a:buClr>
              <a:buFont typeface="Arial"/>
              <a:buChar char="•"/>
              <a:defRPr/>
            </a:pPr>
            <a:r>
              <a:rPr lang="en-US" dirty="0"/>
              <a:t>Multi-sectorial cooperation and coordination</a:t>
            </a:r>
          </a:p>
        </p:txBody>
      </p:sp>
      <p:pic>
        <p:nvPicPr>
          <p:cNvPr id="9219" name="child_framewor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4725" y="2293938"/>
            <a:ext cx="4446588"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484313" y="474663"/>
            <a:ext cx="10018712" cy="1752600"/>
          </a:xfrm>
        </p:spPr>
        <p:txBody>
          <a:bodyPr rtlCol="0">
            <a:normAutofit/>
          </a:bodyPr>
          <a:lstStyle/>
          <a:p>
            <a:pPr fontAlgn="auto">
              <a:spcAft>
                <a:spcPts val="0"/>
              </a:spcAft>
              <a:defRPr/>
            </a:pPr>
            <a:r>
              <a:rPr lang="en-US" sz="3600" dirty="0">
                <a:solidFill>
                  <a:schemeClr val="tx1">
                    <a:lumMod val="95000"/>
                    <a:lumOff val="5000"/>
                  </a:schemeClr>
                </a:solidFill>
              </a:rPr>
              <a:t>Strategy for Children and Families: 5 </a:t>
            </a:r>
            <a:r>
              <a:rPr lang="en-US" sz="3600" b="1" dirty="0">
                <a:solidFill>
                  <a:schemeClr val="tx1">
                    <a:lumMod val="95000"/>
                    <a:lumOff val="5000"/>
                  </a:schemeClr>
                </a:solidFill>
              </a:rPr>
              <a:t>Policy Goals</a:t>
            </a:r>
            <a:endParaRPr lang="et-EE" sz="3600" b="1" dirty="0">
              <a:solidFill>
                <a:schemeClr val="tx1">
                  <a:lumMod val="95000"/>
                  <a:lumOff val="5000"/>
                </a:schemeClr>
              </a:solidFill>
            </a:endParaRPr>
          </a:p>
        </p:txBody>
      </p:sp>
      <p:sp>
        <p:nvSpPr>
          <p:cNvPr id="10242" name="Sisu kohatäide 2"/>
          <p:cNvSpPr>
            <a:spLocks noGrp="1"/>
          </p:cNvSpPr>
          <p:nvPr>
            <p:ph idx="1"/>
          </p:nvPr>
        </p:nvSpPr>
        <p:spPr>
          <a:xfrm>
            <a:off x="1484313" y="2319338"/>
            <a:ext cx="10299700" cy="3471862"/>
          </a:xfrm>
        </p:spPr>
        <p:txBody>
          <a:bodyPr/>
          <a:lstStyle/>
          <a:p>
            <a:endParaRPr lang="et-EE" altLang="et-EE" sz="1800"/>
          </a:p>
          <a:p>
            <a:endParaRPr lang="et-EE" altLang="et-EE"/>
          </a:p>
        </p:txBody>
      </p:sp>
      <p:sp>
        <p:nvSpPr>
          <p:cNvPr id="10243" name="Kuupäeva kohatäid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8F3FA100-292E-4CAE-9185-A034BE5772AA}" type="datetime1">
              <a:rPr lang="et-EE" altLang="lv-LV"/>
              <a:pPr fontAlgn="base">
                <a:spcBef>
                  <a:spcPct val="0"/>
                </a:spcBef>
                <a:spcAft>
                  <a:spcPct val="0"/>
                </a:spcAft>
              </a:pPr>
              <a:t>29.05.2017</a:t>
            </a:fld>
            <a:endParaRPr lang="en-US" altLang="lv-LV"/>
          </a:p>
        </p:txBody>
      </p:sp>
      <p:graphicFrame>
        <p:nvGraphicFramePr>
          <p:cNvPr id="7" name="Skemaatiline diagramm 6"/>
          <p:cNvGraphicFramePr/>
          <p:nvPr/>
        </p:nvGraphicFramePr>
        <p:xfrm>
          <a:off x="4339259" y="1869897"/>
          <a:ext cx="6962314" cy="4480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5" name="TextBox 8"/>
          <p:cNvSpPr txBox="1">
            <a:spLocks noChangeArrowheads="1"/>
          </p:cNvSpPr>
          <p:nvPr/>
        </p:nvSpPr>
        <p:spPr bwMode="auto">
          <a:xfrm>
            <a:off x="1898650" y="2319338"/>
            <a:ext cx="24018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r>
              <a:rPr lang="en-US" altLang="et-EE" b="1">
                <a:latin typeface="Calibri" panose="020F0502020204030204" pitchFamily="34" charset="0"/>
                <a:ea typeface="MS PGothic" panose="020B0600070205080204" pitchFamily="34" charset="-128"/>
              </a:rPr>
              <a:t>Main Objective </a:t>
            </a:r>
            <a:r>
              <a:rPr lang="en-US" altLang="et-EE">
                <a:latin typeface="Calibri" panose="020F0502020204030204" pitchFamily="34" charset="0"/>
                <a:ea typeface="MS PGothic" panose="020B0600070205080204" pitchFamily="34" charset="-128"/>
              </a:rPr>
              <a:t>Improving the well-being of children and families</a:t>
            </a:r>
          </a:p>
        </p:txBody>
      </p:sp>
      <p:pic>
        <p:nvPicPr>
          <p:cNvPr id="1024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00263" y="3968750"/>
            <a:ext cx="14922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lv-LV" sz="3600">
                <a:ln>
                  <a:noFill/>
                </a:ln>
              </a:rPr>
              <a:t>Changes with the new Child Protection Act </a:t>
            </a:r>
          </a:p>
        </p:txBody>
      </p:sp>
      <p:sp>
        <p:nvSpPr>
          <p:cNvPr id="3" name="Content Placeholder 2"/>
          <p:cNvSpPr>
            <a:spLocks noGrp="1"/>
          </p:cNvSpPr>
          <p:nvPr>
            <p:ph idx="1"/>
          </p:nvPr>
        </p:nvSpPr>
        <p:spPr>
          <a:xfrm>
            <a:off x="1385888" y="2438400"/>
            <a:ext cx="6243637" cy="3579813"/>
          </a:xfrm>
        </p:spPr>
        <p:txBody>
          <a:bodyPr rtlCol="0" anchor="t">
            <a:normAutofit fontScale="70000" lnSpcReduction="20000"/>
          </a:bodyPr>
          <a:lstStyle/>
          <a:p>
            <a:pPr fontAlgn="auto">
              <a:buClr>
                <a:schemeClr val="accent1">
                  <a:lumMod val="75000"/>
                </a:schemeClr>
              </a:buClr>
              <a:buFont typeface="Arial"/>
              <a:buChar char="•"/>
              <a:defRPr/>
            </a:pPr>
            <a:r>
              <a:rPr lang="en-US" dirty="0"/>
              <a:t>Introduction of the the new organization of the child protection system</a:t>
            </a:r>
          </a:p>
          <a:p>
            <a:pPr fontAlgn="auto">
              <a:buClr>
                <a:schemeClr val="accent1">
                  <a:lumMod val="75000"/>
                </a:schemeClr>
              </a:buClr>
              <a:buFont typeface="Arial"/>
              <a:buChar char="•"/>
              <a:defRPr/>
            </a:pPr>
            <a:r>
              <a:rPr lang="en-US" dirty="0"/>
              <a:t>Obligation for state and local municipalities to develop measures in order to prevent the child’s need for assistance and to decrease the existing problems</a:t>
            </a:r>
          </a:p>
          <a:p>
            <a:pPr fontAlgn="auto">
              <a:buClr>
                <a:schemeClr val="accent1">
                  <a:lumMod val="75000"/>
                </a:schemeClr>
              </a:buClr>
              <a:buFont typeface="Arial"/>
              <a:buChar char="•"/>
              <a:defRPr/>
            </a:pPr>
            <a:r>
              <a:rPr lang="en-US" dirty="0"/>
              <a:t>Explicit prohibition of corporal punishment of children</a:t>
            </a:r>
          </a:p>
          <a:p>
            <a:pPr fontAlgn="auto">
              <a:buClr>
                <a:schemeClr val="accent1">
                  <a:lumMod val="75000"/>
                </a:schemeClr>
              </a:buClr>
              <a:buFont typeface="Arial"/>
              <a:buChar char="•"/>
              <a:defRPr/>
            </a:pPr>
            <a:r>
              <a:rPr lang="en-US" dirty="0"/>
              <a:t>State responsibility to offer trainings and work counselling for the municipal child welfare workers </a:t>
            </a:r>
          </a:p>
          <a:p>
            <a:pPr fontAlgn="auto">
              <a:buClr>
                <a:schemeClr val="accent1">
                  <a:lumMod val="75000"/>
                </a:schemeClr>
              </a:buClr>
              <a:buFont typeface="Arial"/>
              <a:buChar char="•"/>
              <a:defRPr/>
            </a:pPr>
            <a:r>
              <a:rPr lang="en-US" dirty="0"/>
              <a:t>Every child protection case has to be assessed (BBIC model) and case plan developed (STAR data register)</a:t>
            </a:r>
          </a:p>
          <a:p>
            <a:pPr fontAlgn="auto">
              <a:buClr>
                <a:schemeClr val="accent1">
                  <a:lumMod val="75000"/>
                </a:schemeClr>
              </a:buClr>
              <a:buFont typeface="Arial"/>
              <a:buChar char="•"/>
              <a:defRPr/>
            </a:pPr>
            <a:r>
              <a:rPr lang="en-US" dirty="0"/>
              <a:t>Internal evaluation obligation for children institutions to evaluate efficiency of activities upon ensuring the child’s rights and well-being are evaluated</a:t>
            </a:r>
          </a:p>
          <a:p>
            <a:pPr fontAlgn="auto">
              <a:buClr>
                <a:schemeClr val="accent1">
                  <a:lumMod val="75000"/>
                </a:schemeClr>
              </a:buClr>
              <a:buFont typeface="Arial"/>
              <a:buChar char="•"/>
              <a:defRPr/>
            </a:pPr>
            <a:endParaRPr lang="en-US" dirty="0"/>
          </a:p>
          <a:p>
            <a:pPr fontAlgn="auto">
              <a:buClr>
                <a:schemeClr val="accent1">
                  <a:lumMod val="75000"/>
                </a:schemeClr>
              </a:buClr>
              <a:buFont typeface="Arial"/>
              <a:buChar char="•"/>
              <a:defRPr/>
            </a:pPr>
            <a:endParaRPr lang="en-US" dirty="0"/>
          </a:p>
        </p:txBody>
      </p:sp>
      <p:pic>
        <p:nvPicPr>
          <p:cNvPr id="11267" name="Sisu kohatäid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43938" y="1874838"/>
            <a:ext cx="30575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ChangeArrowheads="1"/>
          </p:cNvSpPr>
          <p:nvPr/>
        </p:nvSpPr>
        <p:spPr bwMode="auto">
          <a:xfrm>
            <a:off x="8643938" y="4611688"/>
            <a:ext cx="2859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r>
              <a:rPr lang="et-EE" altLang="et-EE" b="1"/>
              <a:t>New Child Protection Act in force from January 1, 2016</a:t>
            </a:r>
            <a:endParaRPr lang="et-EE" altLang="et-E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ealkiri 1"/>
          <p:cNvSpPr>
            <a:spLocks noGrp="1"/>
          </p:cNvSpPr>
          <p:nvPr>
            <p:ph type="title"/>
          </p:nvPr>
        </p:nvSpPr>
        <p:spPr>
          <a:xfrm>
            <a:off x="2281238" y="814388"/>
            <a:ext cx="8229600" cy="725487"/>
          </a:xfrm>
        </p:spPr>
        <p:txBody>
          <a:bodyPr/>
          <a:lstStyle/>
          <a:p>
            <a:r>
              <a:rPr lang="et-EE" altLang="et-EE" sz="3600">
                <a:ln>
                  <a:noFill/>
                </a:ln>
                <a:ea typeface="Roboto Regular"/>
                <a:cs typeface="Roboto Regular"/>
              </a:rPr>
              <a:t>Organization of child protection in Estonia  </a:t>
            </a:r>
          </a:p>
        </p:txBody>
      </p:sp>
      <p:grpSp>
        <p:nvGrpSpPr>
          <p:cNvPr id="12290" name="Rühm 3"/>
          <p:cNvGrpSpPr>
            <a:grpSpLocks/>
          </p:cNvGrpSpPr>
          <p:nvPr/>
        </p:nvGrpSpPr>
        <p:grpSpPr bwMode="auto">
          <a:xfrm>
            <a:off x="2108200" y="1341438"/>
            <a:ext cx="8186738" cy="5360987"/>
            <a:chOff x="584200" y="1458119"/>
            <a:chExt cx="8186738" cy="5361980"/>
          </a:xfrm>
        </p:grpSpPr>
        <p:sp>
          <p:nvSpPr>
            <p:cNvPr id="12291" name="TextBox 14"/>
            <p:cNvSpPr txBox="1">
              <a:spLocks noChangeArrowheads="1"/>
            </p:cNvSpPr>
            <p:nvPr/>
          </p:nvSpPr>
          <p:spPr bwMode="auto">
            <a:xfrm>
              <a:off x="3232150" y="1458119"/>
              <a:ext cx="511175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72000">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just" eaLnBrk="1" hangingPunct="1">
                <a:spcBef>
                  <a:spcPts val="600"/>
                </a:spcBef>
                <a:buClr>
                  <a:srgbClr val="0070C0"/>
                </a:buClr>
              </a:pPr>
              <a:endParaRPr lang="et-EE" altLang="et-EE" sz="1400">
                <a:latin typeface="Arial" panose="020B0604020202020204" pitchFamily="34" charset="0"/>
                <a:ea typeface="Roboto Regular"/>
                <a:cs typeface="Arial" panose="020B0604020202020204" pitchFamily="34" charset="0"/>
              </a:endParaRPr>
            </a:p>
          </p:txBody>
        </p:sp>
        <p:sp>
          <p:nvSpPr>
            <p:cNvPr id="12292" name="TextBox 1"/>
            <p:cNvSpPr txBox="1">
              <a:spLocks noChangeArrowheads="1"/>
            </p:cNvSpPr>
            <p:nvPr/>
          </p:nvSpPr>
          <p:spPr bwMode="auto">
            <a:xfrm>
              <a:off x="584200" y="1957179"/>
              <a:ext cx="2736850" cy="6463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eaLnBrk="1" hangingPunct="1"/>
              <a:r>
                <a:rPr lang="et-EE" altLang="et-EE" b="1">
                  <a:solidFill>
                    <a:schemeClr val="bg1"/>
                  </a:solidFill>
                  <a:latin typeface="Arial" panose="020B0604020202020204" pitchFamily="34" charset="0"/>
                  <a:ea typeface="Roboto Regular"/>
                  <a:cs typeface="Arial" panose="020B0604020202020204" pitchFamily="34" charset="0"/>
                </a:rPr>
                <a:t>Child protection committee</a:t>
              </a:r>
            </a:p>
          </p:txBody>
        </p:sp>
        <p:sp>
          <p:nvSpPr>
            <p:cNvPr id="12293" name="TextBox 5"/>
            <p:cNvSpPr txBox="1">
              <a:spLocks noChangeArrowheads="1"/>
            </p:cNvSpPr>
            <p:nvPr/>
          </p:nvSpPr>
          <p:spPr bwMode="auto">
            <a:xfrm>
              <a:off x="3598863" y="1969609"/>
              <a:ext cx="5111750" cy="6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36000">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just" eaLnBrk="1" hangingPunct="1">
                <a:spcBef>
                  <a:spcPts val="600"/>
                </a:spcBef>
                <a:buClr>
                  <a:srgbClr val="0070C0"/>
                </a:buClr>
              </a:pPr>
              <a:r>
                <a:rPr lang="en-US" altLang="et-EE" sz="1300" b="1">
                  <a:latin typeface="Arial" panose="020B0604020202020204" pitchFamily="34" charset="0"/>
                  <a:ea typeface="Roboto Regular"/>
                  <a:cs typeface="Arial" panose="020B0604020202020204" pitchFamily="34" charset="0"/>
                </a:rPr>
                <a:t>Strategic and political leadership</a:t>
              </a:r>
              <a:r>
                <a:rPr lang="en-US" altLang="et-EE" sz="1300">
                  <a:latin typeface="Arial" panose="020B0604020202020204" pitchFamily="34" charset="0"/>
                  <a:ea typeface="Roboto Regular"/>
                  <a:cs typeface="Arial" panose="020B0604020202020204" pitchFamily="34" charset="0"/>
                </a:rPr>
                <a:t>, coordinating and monitoring the implementation of strategies and policies, cross-sectorial coordination body</a:t>
              </a:r>
            </a:p>
          </p:txBody>
        </p:sp>
        <p:sp>
          <p:nvSpPr>
            <p:cNvPr id="12294" name="TextBox 1"/>
            <p:cNvSpPr txBox="1">
              <a:spLocks noChangeArrowheads="1"/>
            </p:cNvSpPr>
            <p:nvPr/>
          </p:nvSpPr>
          <p:spPr bwMode="auto">
            <a:xfrm>
              <a:off x="584200" y="2794794"/>
              <a:ext cx="2736850" cy="6463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eaLnBrk="1" hangingPunct="1"/>
              <a:r>
                <a:rPr lang="et-EE" altLang="et-EE" b="1">
                  <a:solidFill>
                    <a:schemeClr val="bg1"/>
                  </a:solidFill>
                  <a:latin typeface="Arial" panose="020B0604020202020204" pitchFamily="34" charset="0"/>
                  <a:ea typeface="Roboto Regular"/>
                  <a:cs typeface="Arial" panose="020B0604020202020204" pitchFamily="34" charset="0"/>
                </a:rPr>
                <a:t>Ministry of Social Affairs</a:t>
              </a:r>
            </a:p>
          </p:txBody>
        </p:sp>
        <p:sp>
          <p:nvSpPr>
            <p:cNvPr id="12295" name="TextBox 8"/>
            <p:cNvSpPr txBox="1">
              <a:spLocks noChangeArrowheads="1"/>
            </p:cNvSpPr>
            <p:nvPr/>
          </p:nvSpPr>
          <p:spPr bwMode="auto">
            <a:xfrm>
              <a:off x="3657600" y="2775366"/>
              <a:ext cx="5111750" cy="10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72000">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just" eaLnBrk="1" hangingPunct="1">
                <a:spcBef>
                  <a:spcPts val="600"/>
                </a:spcBef>
                <a:buClr>
                  <a:srgbClr val="0070C0"/>
                </a:buClr>
              </a:pPr>
              <a:r>
                <a:rPr lang="en-US" altLang="et-EE" sz="1300" b="1">
                  <a:latin typeface="Arial" panose="020B0604020202020204" pitchFamily="34" charset="0"/>
                  <a:ea typeface="Roboto Regular"/>
                  <a:cs typeface="Arial" panose="020B0604020202020204" pitchFamily="34" charset="0"/>
                </a:rPr>
                <a:t>Coordination of the implementation of child protection policy</a:t>
              </a:r>
              <a:r>
                <a:rPr lang="en-US" altLang="et-EE" sz="1300">
                  <a:latin typeface="Arial" panose="020B0604020202020204" pitchFamily="34" charset="0"/>
                  <a:ea typeface="Roboto Regular"/>
                  <a:cs typeface="Arial" panose="020B0604020202020204" pitchFamily="34" charset="0"/>
                </a:rPr>
                <a:t>, preparing relevant legislation and strategies, securing the implementation of the policies</a:t>
              </a:r>
              <a:r>
                <a:rPr lang="en-US" altLang="et-EE" sz="1300" b="1">
                  <a:latin typeface="Arial" panose="020B0604020202020204" pitchFamily="34" charset="0"/>
                  <a:ea typeface="Roboto Regular"/>
                  <a:cs typeface="Arial" panose="020B0604020202020204" pitchFamily="34" charset="0"/>
                </a:rPr>
                <a:t>.</a:t>
              </a:r>
              <a:r>
                <a:rPr lang="en-US" altLang="et-EE" sz="1300">
                  <a:latin typeface="Arial" panose="020B0604020202020204" pitchFamily="34" charset="0"/>
                  <a:ea typeface="Roboto Regular"/>
                  <a:cs typeface="Arial" panose="020B0604020202020204" pitchFamily="34" charset="0"/>
                </a:rPr>
                <a:t> Planning and developing the child protection measures and services. Coordination of inter-ministerial working group. Data collection and analysis. </a:t>
              </a:r>
            </a:p>
          </p:txBody>
        </p:sp>
        <p:sp>
          <p:nvSpPr>
            <p:cNvPr id="12296" name="TextBox 1"/>
            <p:cNvSpPr txBox="1">
              <a:spLocks noChangeArrowheads="1"/>
            </p:cNvSpPr>
            <p:nvPr/>
          </p:nvSpPr>
          <p:spPr bwMode="auto">
            <a:xfrm>
              <a:off x="584200" y="3964781"/>
              <a:ext cx="2736850" cy="9235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eaLnBrk="1" hangingPunct="1"/>
              <a:r>
                <a:rPr lang="et-EE" altLang="et-EE" b="1">
                  <a:solidFill>
                    <a:schemeClr val="bg1"/>
                  </a:solidFill>
                  <a:latin typeface="Arial" panose="020B0604020202020204" pitchFamily="34" charset="0"/>
                  <a:ea typeface="Roboto Regular"/>
                  <a:cs typeface="Arial" panose="020B0604020202020204" pitchFamily="34" charset="0"/>
                </a:rPr>
                <a:t>State Agency</a:t>
              </a:r>
            </a:p>
            <a:p>
              <a:pPr algn="ctr" eaLnBrk="1" hangingPunct="1"/>
              <a:r>
                <a:rPr lang="et-EE" altLang="et-EE" b="1">
                  <a:solidFill>
                    <a:schemeClr val="bg1"/>
                  </a:solidFill>
                  <a:latin typeface="Arial" panose="020B0604020202020204" pitchFamily="34" charset="0"/>
                  <a:ea typeface="Roboto Regular"/>
                  <a:cs typeface="Arial" panose="020B0604020202020204" pitchFamily="34" charset="0"/>
                </a:rPr>
                <a:t>Social Insurance Board (Child Protection Unit)  </a:t>
              </a:r>
            </a:p>
          </p:txBody>
        </p:sp>
        <p:sp>
          <p:nvSpPr>
            <p:cNvPr id="12297" name="TextBox 10"/>
            <p:cNvSpPr txBox="1">
              <a:spLocks noChangeArrowheads="1"/>
            </p:cNvSpPr>
            <p:nvPr/>
          </p:nvSpPr>
          <p:spPr bwMode="auto">
            <a:xfrm>
              <a:off x="3657600" y="3921918"/>
              <a:ext cx="5111750" cy="129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72000">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just" eaLnBrk="1" hangingPunct="1">
                <a:spcBef>
                  <a:spcPts val="600"/>
                </a:spcBef>
                <a:buClr>
                  <a:srgbClr val="0070C0"/>
                </a:buClr>
              </a:pPr>
              <a:r>
                <a:rPr lang="en-US" altLang="et-EE" sz="1300" b="1">
                  <a:latin typeface="Arial" panose="020B0604020202020204" pitchFamily="34" charset="0"/>
                  <a:ea typeface="Roboto Regular"/>
                  <a:cs typeface="Arial" panose="020B0604020202020204" pitchFamily="34" charset="0"/>
                </a:rPr>
                <a:t>State services and benefits. Case management and strategic support for LG-s</a:t>
              </a:r>
              <a:r>
                <a:rPr lang="en-US" altLang="et-EE" sz="1300">
                  <a:latin typeface="Arial" panose="020B0604020202020204" pitchFamily="34" charset="0"/>
                  <a:ea typeface="Roboto Regular"/>
                  <a:cs typeface="Arial" panose="020B0604020202020204" pitchFamily="34" charset="0"/>
                </a:rPr>
                <a:t>, responsible for both inner-country and International adoption,</a:t>
              </a:r>
              <a:r>
                <a:rPr lang="et-EE" altLang="et-EE" sz="1300">
                  <a:latin typeface="Arial" panose="020B0604020202020204" pitchFamily="34" charset="0"/>
                  <a:ea typeface="Roboto Regular"/>
                  <a:cs typeface="Arial" panose="020B0604020202020204" pitchFamily="34" charset="0"/>
                </a:rPr>
                <a:t> </a:t>
              </a:r>
              <a:r>
                <a:rPr lang="en-US" altLang="et-EE" sz="1300" b="1">
                  <a:latin typeface="Arial" panose="020B0604020202020204" pitchFamily="34" charset="0"/>
                  <a:ea typeface="Roboto Regular"/>
                  <a:cs typeface="Arial" panose="020B0604020202020204" pitchFamily="34" charset="0"/>
                </a:rPr>
                <a:t>monitoring of child protection,</a:t>
              </a:r>
              <a:r>
                <a:rPr lang="en-US" altLang="et-EE" sz="1300">
                  <a:latin typeface="Arial" panose="020B0604020202020204" pitchFamily="34" charset="0"/>
                  <a:ea typeface="Roboto Regular"/>
                  <a:cs typeface="Arial" panose="020B0604020202020204" pitchFamily="34" charset="0"/>
                </a:rPr>
                <a:t> work counselling for child protection workers, implementing specialized services (EBP-s), coordination of child protection organization and implementation /prevention. Data collection. </a:t>
              </a:r>
            </a:p>
          </p:txBody>
        </p:sp>
        <p:sp>
          <p:nvSpPr>
            <p:cNvPr id="12298" name="TextBox 1"/>
            <p:cNvSpPr txBox="1">
              <a:spLocks noChangeArrowheads="1"/>
            </p:cNvSpPr>
            <p:nvPr/>
          </p:nvSpPr>
          <p:spPr bwMode="auto">
            <a:xfrm>
              <a:off x="584200" y="5264944"/>
              <a:ext cx="2736850" cy="58488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eaLnBrk="1" hangingPunct="1"/>
              <a:r>
                <a:rPr lang="et-EE" altLang="et-EE" b="1">
                  <a:solidFill>
                    <a:schemeClr val="bg1"/>
                  </a:solidFill>
                  <a:latin typeface="Arial" panose="020B0604020202020204" pitchFamily="34" charset="0"/>
                  <a:ea typeface="Roboto Regular"/>
                  <a:cs typeface="Arial" panose="020B0604020202020204" pitchFamily="34" charset="0"/>
                </a:rPr>
                <a:t>County Governer      </a:t>
              </a:r>
              <a:r>
                <a:rPr lang="et-EE" altLang="et-EE" sz="1400" b="1">
                  <a:solidFill>
                    <a:schemeClr val="bg1"/>
                  </a:solidFill>
                  <a:latin typeface="Arial" panose="020B0604020202020204" pitchFamily="34" charset="0"/>
                  <a:ea typeface="Roboto Regular"/>
                  <a:cs typeface="Arial" panose="020B0604020202020204" pitchFamily="34" charset="0"/>
                </a:rPr>
                <a:t>(until 2018)</a:t>
              </a:r>
            </a:p>
          </p:txBody>
        </p:sp>
        <p:sp>
          <p:nvSpPr>
            <p:cNvPr id="12299" name="TextBox 5"/>
            <p:cNvSpPr txBox="1">
              <a:spLocks noChangeArrowheads="1"/>
            </p:cNvSpPr>
            <p:nvPr/>
          </p:nvSpPr>
          <p:spPr bwMode="auto">
            <a:xfrm>
              <a:off x="3659188" y="5330444"/>
              <a:ext cx="5111750" cy="2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36000">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just" eaLnBrk="1" hangingPunct="1">
                <a:spcBef>
                  <a:spcPts val="600"/>
                </a:spcBef>
                <a:buClr>
                  <a:srgbClr val="0070C0"/>
                </a:buClr>
              </a:pPr>
              <a:r>
                <a:rPr lang="et-EE" altLang="et-EE" sz="1300" b="1">
                  <a:latin typeface="Arial" panose="020B0604020202020204" pitchFamily="34" charset="0"/>
                  <a:ea typeface="Roboto Regular"/>
                  <a:cs typeface="Arial" panose="020B0604020202020204" pitchFamily="34" charset="0"/>
                </a:rPr>
                <a:t>Monitoring the quality of the services</a:t>
              </a:r>
              <a:endParaRPr lang="et-EE" altLang="et-EE" sz="1300">
                <a:latin typeface="Arial" panose="020B0604020202020204" pitchFamily="34" charset="0"/>
                <a:ea typeface="Roboto Regular"/>
                <a:cs typeface="Arial" panose="020B0604020202020204" pitchFamily="34" charset="0"/>
              </a:endParaRPr>
            </a:p>
          </p:txBody>
        </p:sp>
        <p:sp>
          <p:nvSpPr>
            <p:cNvPr id="12300" name="TextBox 1"/>
            <p:cNvSpPr txBox="1">
              <a:spLocks noChangeArrowheads="1"/>
            </p:cNvSpPr>
            <p:nvPr/>
          </p:nvSpPr>
          <p:spPr bwMode="auto">
            <a:xfrm>
              <a:off x="584200" y="5896769"/>
              <a:ext cx="2736850" cy="92333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eaLnBrk="1" hangingPunct="1"/>
              <a:r>
                <a:rPr lang="et-EE" altLang="et-EE" b="1">
                  <a:solidFill>
                    <a:schemeClr val="bg1"/>
                  </a:solidFill>
                  <a:latin typeface="Arial" panose="020B0604020202020204" pitchFamily="34" charset="0"/>
                  <a:ea typeface="Roboto Regular"/>
                  <a:cs typeface="Arial" panose="020B0604020202020204" pitchFamily="34" charset="0"/>
                </a:rPr>
                <a:t>Local municipality</a:t>
              </a:r>
            </a:p>
            <a:p>
              <a:pPr algn="ctr" eaLnBrk="1" hangingPunct="1"/>
              <a:endParaRPr lang="et-EE" altLang="et-EE" b="1">
                <a:solidFill>
                  <a:schemeClr val="bg1"/>
                </a:solidFill>
                <a:latin typeface="Arial" panose="020B0604020202020204" pitchFamily="34" charset="0"/>
                <a:ea typeface="Roboto Regular"/>
                <a:cs typeface="Arial" panose="020B0604020202020204" pitchFamily="34" charset="0"/>
              </a:endParaRPr>
            </a:p>
            <a:p>
              <a:pPr algn="ctr" eaLnBrk="1" hangingPunct="1"/>
              <a:endParaRPr lang="et-EE" altLang="et-EE" b="1">
                <a:solidFill>
                  <a:schemeClr val="bg1"/>
                </a:solidFill>
                <a:latin typeface="Arial" panose="020B0604020202020204" pitchFamily="34" charset="0"/>
                <a:ea typeface="Roboto Regular"/>
                <a:cs typeface="Arial" panose="020B0604020202020204" pitchFamily="34" charset="0"/>
              </a:endParaRPr>
            </a:p>
          </p:txBody>
        </p:sp>
        <p:sp>
          <p:nvSpPr>
            <p:cNvPr id="12301" name="TextBox 15"/>
            <p:cNvSpPr txBox="1">
              <a:spLocks noChangeArrowheads="1"/>
            </p:cNvSpPr>
            <p:nvPr/>
          </p:nvSpPr>
          <p:spPr bwMode="auto">
            <a:xfrm>
              <a:off x="3657600" y="5896769"/>
              <a:ext cx="5111750" cy="6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72000">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r>
                <a:rPr lang="en-US" altLang="et-EE" sz="1300" b="1">
                  <a:latin typeface="Arial" panose="020B0604020202020204" pitchFamily="34" charset="0"/>
                  <a:ea typeface="Roboto Regular"/>
                  <a:cs typeface="Arial" panose="020B0604020202020204" pitchFamily="34" charset="0"/>
                </a:rPr>
                <a:t>Direct assistance</a:t>
              </a:r>
              <a:r>
                <a:rPr lang="en-US" altLang="et-EE" sz="1300">
                  <a:latin typeface="Arial" panose="020B0604020202020204" pitchFamily="34" charset="0"/>
                  <a:ea typeface="Roboto Regular"/>
                  <a:cs typeface="Arial" panose="020B0604020202020204" pitchFamily="34" charset="0"/>
                </a:rPr>
                <a:t>, case-management, services and financial support </a:t>
              </a:r>
              <a:r>
                <a:rPr lang="en-US" altLang="et-EE" sz="1300" b="1">
                  <a:latin typeface="Arial" panose="020B0604020202020204" pitchFamily="34" charset="0"/>
                  <a:ea typeface="Roboto Regular"/>
                  <a:cs typeface="Arial" panose="020B0604020202020204" pitchFamily="34" charset="0"/>
                </a:rPr>
                <a:t>for children and families</a:t>
              </a:r>
              <a:r>
                <a:rPr lang="en-US" altLang="et-EE" sz="1300">
                  <a:latin typeface="Arial" panose="020B0604020202020204" pitchFamily="34" charset="0"/>
                  <a:ea typeface="Roboto Regular"/>
                  <a:cs typeface="Arial" panose="020B0604020202020204" pitchFamily="34" charset="0"/>
                </a:rPr>
                <a:t>. Preparing local strategies to plan long-term actions basing on the data. Data collection. </a:t>
              </a:r>
            </a:p>
          </p:txBody>
        </p:sp>
        <p:sp>
          <p:nvSpPr>
            <p:cNvPr id="16" name="Paremnool 15"/>
            <p:cNvSpPr/>
            <p:nvPr/>
          </p:nvSpPr>
          <p:spPr>
            <a:xfrm>
              <a:off x="3232150" y="2250340"/>
              <a:ext cx="360363" cy="21591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t-EE"/>
            </a:p>
          </p:txBody>
        </p:sp>
        <p:sp>
          <p:nvSpPr>
            <p:cNvPr id="17" name="Paremnool 16"/>
            <p:cNvSpPr/>
            <p:nvPr/>
          </p:nvSpPr>
          <p:spPr>
            <a:xfrm>
              <a:off x="3238500" y="3155282"/>
              <a:ext cx="360363" cy="21591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t-EE"/>
            </a:p>
          </p:txBody>
        </p:sp>
        <p:sp>
          <p:nvSpPr>
            <p:cNvPr id="18" name="Paremnool 17"/>
            <p:cNvSpPr/>
            <p:nvPr/>
          </p:nvSpPr>
          <p:spPr>
            <a:xfrm>
              <a:off x="3232150" y="4447603"/>
              <a:ext cx="360363" cy="21591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t-EE"/>
            </a:p>
          </p:txBody>
        </p:sp>
        <p:sp>
          <p:nvSpPr>
            <p:cNvPr id="19" name="Paremnool 18"/>
            <p:cNvSpPr/>
            <p:nvPr/>
          </p:nvSpPr>
          <p:spPr>
            <a:xfrm>
              <a:off x="3238500" y="5396999"/>
              <a:ext cx="360363" cy="21591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t-EE"/>
            </a:p>
          </p:txBody>
        </p:sp>
        <p:sp>
          <p:nvSpPr>
            <p:cNvPr id="20" name="Paremnool 19"/>
            <p:cNvSpPr/>
            <p:nvPr/>
          </p:nvSpPr>
          <p:spPr>
            <a:xfrm>
              <a:off x="3232150" y="6265426"/>
              <a:ext cx="360363" cy="21591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t-EE"/>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p:cNvSpPr>
            <a:spLocks/>
          </p:cNvSpPr>
          <p:nvPr/>
        </p:nvSpPr>
        <p:spPr bwMode="auto">
          <a:xfrm>
            <a:off x="1524000" y="0"/>
            <a:ext cx="9180513" cy="6858000"/>
          </a:xfrm>
          <a:custGeom>
            <a:avLst/>
            <a:gdLst>
              <a:gd name="T0" fmla="*/ 2147483646 w 21600"/>
              <a:gd name="T1" fmla="*/ 1337951033 h 21600"/>
              <a:gd name="T2" fmla="*/ 2147483646 w 21600"/>
              <a:gd name="T3" fmla="*/ 1337951033 h 21600"/>
              <a:gd name="T4" fmla="*/ 2147483646 w 21600"/>
              <a:gd name="T5" fmla="*/ 1337951033 h 21600"/>
              <a:gd name="T6" fmla="*/ 2147483646 w 21600"/>
              <a:gd name="T7" fmla="*/ 13379510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E6E6E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lv-LV"/>
          </a:p>
        </p:txBody>
      </p:sp>
      <p:sp>
        <p:nvSpPr>
          <p:cNvPr id="12323" name="AutoShape 34" descr="pattern.bmp"/>
          <p:cNvSpPr>
            <a:spLocks/>
          </p:cNvSpPr>
          <p:nvPr/>
        </p:nvSpPr>
        <p:spPr bwMode="auto">
          <a:xfrm rot="10800000" flipH="1">
            <a:off x="4762500" y="4121150"/>
            <a:ext cx="3409950" cy="414338"/>
          </a:xfrm>
          <a:custGeom>
            <a:avLst/>
            <a:gdLst>
              <a:gd name="T0" fmla="*/ 2478882 w 21600"/>
              <a:gd name="T1" fmla="*/ 294482 h 21600"/>
              <a:gd name="T2" fmla="*/ 2478882 w 21600"/>
              <a:gd name="T3" fmla="*/ 294482 h 21600"/>
              <a:gd name="T4" fmla="*/ 2478882 w 21600"/>
              <a:gd name="T5" fmla="*/ 294482 h 21600"/>
              <a:gd name="T6" fmla="*/ 2478882 w 21600"/>
              <a:gd name="T7" fmla="*/ 2944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474" y="21600"/>
                </a:lnTo>
                <a:lnTo>
                  <a:pt x="20125" y="21600"/>
                </a:lnTo>
                <a:lnTo>
                  <a:pt x="21600" y="0"/>
                </a:lnTo>
                <a:lnTo>
                  <a:pt x="0" y="0"/>
                </a:lnTo>
                <a:close/>
              </a:path>
            </a:pathLst>
          </a:custGeom>
          <a:pattFill prst="ltDnDiag">
            <a:fgClr>
              <a:srgbClr val="FFC000"/>
            </a:fgClr>
            <a:bgClr>
              <a:schemeClr val="bg1"/>
            </a:bgClr>
          </a:pattFill>
          <a:ln>
            <a:solidFill>
              <a:schemeClr val="tx1"/>
            </a:solidFill>
          </a:ln>
          <a:effectLst/>
        </p:spPr>
        <p:txBody>
          <a:bodyPr lIns="0" tIns="0" rIns="0" bIns="0" anchor="ctr"/>
          <a:lstStyle/>
          <a:p>
            <a:pPr eaLnBrk="1" fontAlgn="auto" hangingPunct="1">
              <a:spcBef>
                <a:spcPts val="0"/>
              </a:spcBef>
              <a:spcAft>
                <a:spcPts val="0"/>
              </a:spcAft>
              <a:defRPr/>
            </a:pPr>
            <a:endParaRPr lang="en-US" sz="1266">
              <a:latin typeface="+mn-lt"/>
            </a:endParaRPr>
          </a:p>
        </p:txBody>
      </p:sp>
      <p:sp>
        <p:nvSpPr>
          <p:cNvPr id="12324" name="AutoShape 35"/>
          <p:cNvSpPr>
            <a:spLocks/>
          </p:cNvSpPr>
          <p:nvPr/>
        </p:nvSpPr>
        <p:spPr bwMode="auto">
          <a:xfrm rot="10800000" flipH="1">
            <a:off x="4994275" y="3660775"/>
            <a:ext cx="2924175" cy="466725"/>
          </a:xfrm>
          <a:custGeom>
            <a:avLst/>
            <a:gdLst>
              <a:gd name="T0" fmla="*/ 2073275 w 21600"/>
              <a:gd name="T1" fmla="*/ 331788 h 21600"/>
              <a:gd name="T2" fmla="*/ 2073275 w 21600"/>
              <a:gd name="T3" fmla="*/ 331788 h 21600"/>
              <a:gd name="T4" fmla="*/ 2073275 w 21600"/>
              <a:gd name="T5" fmla="*/ 331788 h 21600"/>
              <a:gd name="T6" fmla="*/ 2073275 w 21600"/>
              <a:gd name="T7" fmla="*/ 3317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581" y="21600"/>
                </a:lnTo>
                <a:lnTo>
                  <a:pt x="20019" y="21600"/>
                </a:lnTo>
                <a:lnTo>
                  <a:pt x="21600" y="0"/>
                </a:lnTo>
                <a:lnTo>
                  <a:pt x="0" y="0"/>
                </a:lnTo>
                <a:close/>
              </a:path>
            </a:pathLst>
          </a:custGeom>
          <a:solidFill>
            <a:srgbClr val="00B0F0"/>
          </a:solidFill>
          <a:ln w="9525" cap="flat" cmpd="sng">
            <a:solidFill>
              <a:srgbClr val="000000"/>
            </a:solidFill>
            <a:prstDash val="solid"/>
            <a:miter lim="0"/>
            <a:headEnd/>
            <a:tailEnd/>
          </a:ln>
          <a:effectLst/>
        </p:spPr>
        <p:txBody>
          <a:bodyPr lIns="0" tIns="0" rIns="0" bIns="0" anchor="ctr"/>
          <a:lstStyle/>
          <a:p>
            <a:pPr eaLnBrk="1" fontAlgn="auto" hangingPunct="1">
              <a:spcBef>
                <a:spcPts val="0"/>
              </a:spcBef>
              <a:spcAft>
                <a:spcPts val="0"/>
              </a:spcAft>
              <a:defRPr/>
            </a:pPr>
            <a:endParaRPr lang="en-US" sz="1266">
              <a:latin typeface="+mn-lt"/>
            </a:endParaRPr>
          </a:p>
        </p:txBody>
      </p:sp>
      <p:sp>
        <p:nvSpPr>
          <p:cNvPr id="12325" name="AutoShape 36" descr="pattern.bmp"/>
          <p:cNvSpPr>
            <a:spLocks/>
          </p:cNvSpPr>
          <p:nvPr/>
        </p:nvSpPr>
        <p:spPr bwMode="auto">
          <a:xfrm>
            <a:off x="4314825" y="4530725"/>
            <a:ext cx="4297363" cy="771525"/>
          </a:xfrm>
          <a:custGeom>
            <a:avLst/>
            <a:gdLst>
              <a:gd name="T0" fmla="*/ 3124200 w 21600"/>
              <a:gd name="T1" fmla="*/ 548481 h 21600"/>
              <a:gd name="T2" fmla="*/ 3124200 w 21600"/>
              <a:gd name="T3" fmla="*/ 548481 h 21600"/>
              <a:gd name="T4" fmla="*/ 3124200 w 21600"/>
              <a:gd name="T5" fmla="*/ 548481 h 21600"/>
              <a:gd name="T6" fmla="*/ 3124200 w 21600"/>
              <a:gd name="T7" fmla="*/ 5484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88" y="0"/>
                </a:moveTo>
                <a:lnTo>
                  <a:pt x="0" y="21600"/>
                </a:lnTo>
                <a:lnTo>
                  <a:pt x="21600" y="21600"/>
                </a:lnTo>
                <a:lnTo>
                  <a:pt x="19411" y="0"/>
                </a:lnTo>
                <a:lnTo>
                  <a:pt x="2188" y="0"/>
                </a:lnTo>
              </a:path>
            </a:pathLst>
          </a:custGeom>
          <a:pattFill prst="ltDnDiag">
            <a:fgClr>
              <a:srgbClr val="FFC000"/>
            </a:fgClr>
            <a:bgClr>
              <a:schemeClr val="bg1"/>
            </a:bgClr>
          </a:pattFill>
          <a:ln w="9525" cap="rnd" cmpd="sng">
            <a:solidFill>
              <a:srgbClr val="000000"/>
            </a:solidFill>
            <a:prstDash val="solid"/>
            <a:round/>
            <a:headEnd/>
            <a:tailEnd/>
          </a:ln>
          <a:effectLst/>
        </p:spPr>
        <p:txBody>
          <a:bodyPr lIns="0" tIns="0" rIns="0" bIns="0"/>
          <a:lstStyle/>
          <a:p>
            <a:pPr eaLnBrk="1" fontAlgn="auto" hangingPunct="1">
              <a:spcBef>
                <a:spcPts val="0"/>
              </a:spcBef>
              <a:spcAft>
                <a:spcPts val="0"/>
              </a:spcAft>
              <a:defRPr/>
            </a:pPr>
            <a:endParaRPr lang="en-US" sz="1266">
              <a:latin typeface="+mn-lt"/>
            </a:endParaRPr>
          </a:p>
        </p:txBody>
      </p:sp>
      <p:sp>
        <p:nvSpPr>
          <p:cNvPr id="12326" name="AutoShape 37"/>
          <p:cNvSpPr>
            <a:spLocks/>
          </p:cNvSpPr>
          <p:nvPr/>
        </p:nvSpPr>
        <p:spPr bwMode="auto">
          <a:xfrm>
            <a:off x="5678488" y="1477963"/>
            <a:ext cx="1543050" cy="1338262"/>
          </a:xfrm>
          <a:custGeom>
            <a:avLst/>
            <a:gdLst>
              <a:gd name="T0" fmla="*/ 1096169 w 21600"/>
              <a:gd name="T1" fmla="*/ 951707 h 21600"/>
              <a:gd name="T2" fmla="*/ 1096169 w 21600"/>
              <a:gd name="T3" fmla="*/ 951707 h 21600"/>
              <a:gd name="T4" fmla="*/ 1096169 w 21600"/>
              <a:gd name="T5" fmla="*/ 951707 h 21600"/>
              <a:gd name="T6" fmla="*/ 1096169 w 21600"/>
              <a:gd name="T7" fmla="*/ 951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21600" y="21600"/>
                </a:lnTo>
                <a:lnTo>
                  <a:pt x="10800" y="0"/>
                </a:lnTo>
                <a:lnTo>
                  <a:pt x="0" y="21600"/>
                </a:lnTo>
              </a:path>
            </a:pathLst>
          </a:custGeom>
          <a:solidFill>
            <a:srgbClr val="00B0F0"/>
          </a:solidFill>
          <a:ln w="9525" cap="rnd" cmpd="sng">
            <a:solidFill>
              <a:srgbClr val="000000"/>
            </a:solidFill>
            <a:prstDash val="solid"/>
            <a:round/>
            <a:headEnd/>
            <a:tailEnd/>
          </a:ln>
          <a:effectLst/>
        </p:spPr>
        <p:txBody>
          <a:bodyPr lIns="0" tIns="0" rIns="0" bIns="0"/>
          <a:lstStyle/>
          <a:p>
            <a:pPr eaLnBrk="1" fontAlgn="auto" hangingPunct="1">
              <a:spcBef>
                <a:spcPts val="0"/>
              </a:spcBef>
              <a:spcAft>
                <a:spcPts val="0"/>
              </a:spcAft>
              <a:defRPr/>
            </a:pPr>
            <a:endParaRPr lang="en-US" sz="1266">
              <a:latin typeface="+mn-lt"/>
            </a:endParaRPr>
          </a:p>
        </p:txBody>
      </p:sp>
      <p:sp>
        <p:nvSpPr>
          <p:cNvPr id="12327" name="AutoShape 38"/>
          <p:cNvSpPr>
            <a:spLocks/>
          </p:cNvSpPr>
          <p:nvPr/>
        </p:nvSpPr>
        <p:spPr bwMode="auto">
          <a:xfrm>
            <a:off x="5200650" y="2798763"/>
            <a:ext cx="2503488" cy="852487"/>
          </a:xfrm>
          <a:custGeom>
            <a:avLst/>
            <a:gdLst>
              <a:gd name="T0" fmla="*/ 1791494 w 21600"/>
              <a:gd name="T1" fmla="*/ 605632 h 21600"/>
              <a:gd name="T2" fmla="*/ 1791494 w 21600"/>
              <a:gd name="T3" fmla="*/ 605632 h 21600"/>
              <a:gd name="T4" fmla="*/ 1791494 w 21600"/>
              <a:gd name="T5" fmla="*/ 605632 h 21600"/>
              <a:gd name="T6" fmla="*/ 1791494 w 21600"/>
              <a:gd name="T7" fmla="*/ 6056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21600" y="21600"/>
                </a:lnTo>
                <a:lnTo>
                  <a:pt x="17406" y="0"/>
                </a:lnTo>
                <a:lnTo>
                  <a:pt x="4207" y="0"/>
                </a:lnTo>
                <a:lnTo>
                  <a:pt x="0" y="21600"/>
                </a:lnTo>
              </a:path>
            </a:pathLst>
          </a:custGeom>
          <a:solidFill>
            <a:srgbClr val="00B0F0"/>
          </a:solidFill>
          <a:ln w="9525" cap="rnd" cmpd="sng">
            <a:solidFill>
              <a:srgbClr val="000000"/>
            </a:solidFill>
            <a:prstDash val="solid"/>
            <a:round/>
            <a:headEnd/>
            <a:tailEnd/>
          </a:ln>
          <a:effectLst/>
        </p:spPr>
        <p:txBody>
          <a:bodyPr lIns="0" tIns="0" rIns="0" bIns="0"/>
          <a:lstStyle/>
          <a:p>
            <a:pPr eaLnBrk="1" fontAlgn="auto" hangingPunct="1">
              <a:spcBef>
                <a:spcPts val="0"/>
              </a:spcBef>
              <a:spcAft>
                <a:spcPts val="0"/>
              </a:spcAft>
              <a:defRPr/>
            </a:pPr>
            <a:endParaRPr lang="en-US" sz="1266">
              <a:latin typeface="+mn-lt"/>
            </a:endParaRPr>
          </a:p>
        </p:txBody>
      </p:sp>
      <p:sp>
        <p:nvSpPr>
          <p:cNvPr id="12328" name="AutoShape 39"/>
          <p:cNvSpPr>
            <a:spLocks/>
          </p:cNvSpPr>
          <p:nvPr/>
        </p:nvSpPr>
        <p:spPr bwMode="auto">
          <a:xfrm>
            <a:off x="5356225" y="3940175"/>
            <a:ext cx="3151188" cy="160338"/>
          </a:xfrm>
          <a:custGeom>
            <a:avLst/>
            <a:gdLst>
              <a:gd name="T0" fmla="*/ 2240757 w 21600"/>
              <a:gd name="T1" fmla="*/ 114300 h 21600"/>
              <a:gd name="T2" fmla="*/ 2240757 w 21600"/>
              <a:gd name="T3" fmla="*/ 114300 h 21600"/>
              <a:gd name="T4" fmla="*/ 2240757 w 21600"/>
              <a:gd name="T5" fmla="*/ 114300 h 21600"/>
              <a:gd name="T6" fmla="*/ 2240757 w 21600"/>
              <a:gd name="T7" fmla="*/ 114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lnSpc>
                <a:spcPct val="80000"/>
              </a:lnSpc>
              <a:spcBef>
                <a:spcPts val="141"/>
              </a:spcBef>
              <a:spcAft>
                <a:spcPts val="0"/>
              </a:spcAft>
              <a:defRPr/>
            </a:pPr>
            <a:r>
              <a:rPr lang="et-EE" altLang="en-US" sz="1055" b="1" dirty="0" err="1">
                <a:latin typeface="Verdana" charset="0"/>
                <a:ea typeface="Verdana" charset="0"/>
                <a:cs typeface="Verdana" charset="0"/>
                <a:sym typeface="Verdana" charset="0"/>
              </a:rPr>
              <a:t>State</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support</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to</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municipalities</a:t>
            </a:r>
            <a:r>
              <a:rPr lang="et-EE" altLang="en-US" sz="1055" b="1" dirty="0">
                <a:latin typeface="Verdana" charset="0"/>
                <a:ea typeface="Verdana" charset="0"/>
                <a:cs typeface="Verdana" charset="0"/>
                <a:sym typeface="Verdana" charset="0"/>
              </a:rPr>
              <a:t> </a:t>
            </a:r>
            <a:endParaRPr lang="et-EE" altLang="en-US" sz="1055" dirty="0"/>
          </a:p>
        </p:txBody>
      </p:sp>
      <p:sp>
        <p:nvSpPr>
          <p:cNvPr id="12329" name="AutoShape 40"/>
          <p:cNvSpPr>
            <a:spLocks/>
          </p:cNvSpPr>
          <p:nvPr/>
        </p:nvSpPr>
        <p:spPr bwMode="auto">
          <a:xfrm>
            <a:off x="5692775" y="2940050"/>
            <a:ext cx="1633538" cy="187325"/>
          </a:xfrm>
          <a:custGeom>
            <a:avLst/>
            <a:gdLst>
              <a:gd name="T0" fmla="*/ 1162050 w 21600"/>
              <a:gd name="T1" fmla="*/ 133350 h 21600"/>
              <a:gd name="T2" fmla="*/ 1162050 w 21600"/>
              <a:gd name="T3" fmla="*/ 133350 h 21600"/>
              <a:gd name="T4" fmla="*/ 1162050 w 21600"/>
              <a:gd name="T5" fmla="*/ 133350 h 21600"/>
              <a:gd name="T6" fmla="*/ 1162050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B0F0"/>
          </a:solidFill>
          <a:ln>
            <a:noFill/>
          </a:ln>
          <a:effec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Mental</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health</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service</a:t>
            </a:r>
            <a:endParaRPr lang="et-EE" altLang="en-US" sz="1055" dirty="0"/>
          </a:p>
        </p:txBody>
      </p:sp>
      <p:sp>
        <p:nvSpPr>
          <p:cNvPr id="12330" name="AutoShape 41"/>
          <p:cNvSpPr>
            <a:spLocks/>
          </p:cNvSpPr>
          <p:nvPr/>
        </p:nvSpPr>
        <p:spPr bwMode="auto">
          <a:xfrm>
            <a:off x="5759450" y="3167063"/>
            <a:ext cx="0" cy="136525"/>
          </a:xfrm>
          <a:custGeom>
            <a:avLst/>
            <a:gdLst>
              <a:gd name="T0" fmla="*/ 610519 h 21600"/>
              <a:gd name="T1" fmla="*/ 610519 h 21600"/>
              <a:gd name="T2" fmla="*/ 610519 h 21600"/>
              <a:gd name="T3" fmla="*/ 61051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lnTo>
                  <a:pt x="0" y="0"/>
                </a:lnTo>
                <a:lnTo>
                  <a:pt x="0" y="21600"/>
                </a:lnTo>
                <a:lnTo>
                  <a:pt x="0" y="0"/>
                </a:lnTo>
                <a:close/>
              </a:path>
            </a:pathLst>
          </a:custGeom>
          <a:solidFill>
            <a:srgbClr val="00CC9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lv-LV"/>
          </a:p>
        </p:txBody>
      </p:sp>
      <p:sp>
        <p:nvSpPr>
          <p:cNvPr id="12333" name="AutoShape 44"/>
          <p:cNvSpPr>
            <a:spLocks/>
          </p:cNvSpPr>
          <p:nvPr/>
        </p:nvSpPr>
        <p:spPr bwMode="auto">
          <a:xfrm>
            <a:off x="8015288" y="4892675"/>
            <a:ext cx="441325" cy="187325"/>
          </a:xfrm>
          <a:custGeom>
            <a:avLst/>
            <a:gdLst>
              <a:gd name="T0" fmla="*/ 6399885 w 21600"/>
              <a:gd name="T1" fmla="*/ 1157694 h 21600"/>
              <a:gd name="T2" fmla="*/ 6399885 w 21600"/>
              <a:gd name="T3" fmla="*/ 1157694 h 21600"/>
              <a:gd name="T4" fmla="*/ 6399885 w 21600"/>
              <a:gd name="T5" fmla="*/ 1157694 h 21600"/>
              <a:gd name="T6" fmla="*/ 6399885 w 21600"/>
              <a:gd name="T7" fmla="*/ 11576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lv-LV"/>
          </a:p>
        </p:txBody>
      </p:sp>
      <p:sp>
        <p:nvSpPr>
          <p:cNvPr id="12334" name="AutoShape 45"/>
          <p:cNvSpPr>
            <a:spLocks/>
          </p:cNvSpPr>
          <p:nvPr/>
        </p:nvSpPr>
        <p:spPr bwMode="auto">
          <a:xfrm>
            <a:off x="4894263" y="5054600"/>
            <a:ext cx="3267075" cy="207963"/>
          </a:xfrm>
          <a:custGeom>
            <a:avLst/>
            <a:gdLst>
              <a:gd name="T0" fmla="*/ 2250282 w 21600"/>
              <a:gd name="T1" fmla="*/ 133350 h 21600"/>
              <a:gd name="T2" fmla="*/ 2250282 w 21600"/>
              <a:gd name="T3" fmla="*/ 133350 h 21600"/>
              <a:gd name="T4" fmla="*/ 2250282 w 21600"/>
              <a:gd name="T5" fmla="*/ 133350 h 21600"/>
              <a:gd name="T6" fmla="*/ 2250282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lnSpc>
                <a:spcPct val="90000"/>
              </a:lnSpc>
              <a:spcBef>
                <a:spcPts val="141"/>
              </a:spcBef>
              <a:spcAft>
                <a:spcPts val="0"/>
              </a:spcAft>
              <a:defRPr/>
            </a:pPr>
            <a:r>
              <a:rPr lang="et-EE" altLang="en-US" sz="1055" b="1" dirty="0" err="1">
                <a:latin typeface="Verdana" charset="0"/>
                <a:ea typeface="Verdana" charset="0"/>
                <a:cs typeface="Verdana" charset="0"/>
                <a:sym typeface="Verdana" charset="0"/>
              </a:rPr>
              <a:t>Foster</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families</a:t>
            </a:r>
            <a:endParaRPr lang="et-EE" altLang="en-US" sz="1055" b="1" dirty="0"/>
          </a:p>
        </p:txBody>
      </p:sp>
      <p:sp>
        <p:nvSpPr>
          <p:cNvPr id="12335" name="AutoShape 46"/>
          <p:cNvSpPr>
            <a:spLocks/>
          </p:cNvSpPr>
          <p:nvPr/>
        </p:nvSpPr>
        <p:spPr bwMode="auto">
          <a:xfrm>
            <a:off x="5200650" y="4248150"/>
            <a:ext cx="2501900" cy="134938"/>
          </a:xfrm>
          <a:custGeom>
            <a:avLst/>
            <a:gdLst>
              <a:gd name="T0" fmla="*/ 1543844 w 21600"/>
              <a:gd name="T1" fmla="*/ 158750 h 21600"/>
              <a:gd name="T2" fmla="*/ 1543844 w 21600"/>
              <a:gd name="T3" fmla="*/ 158750 h 21600"/>
              <a:gd name="T4" fmla="*/ 1543844 w 21600"/>
              <a:gd name="T5" fmla="*/ 158750 h 21600"/>
              <a:gd name="T6" fmla="*/ 1543844 w 21600"/>
              <a:gd name="T7" fmla="*/ 1587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fontAlgn="auto" hangingPunct="1">
              <a:spcBef>
                <a:spcPts val="211"/>
              </a:spcBef>
              <a:spcAft>
                <a:spcPts val="0"/>
              </a:spcAft>
              <a:defRPr/>
            </a:pPr>
            <a:r>
              <a:rPr lang="et-EE" altLang="en-US" sz="1055" b="1" dirty="0" err="1">
                <a:latin typeface="Verdana" charset="0"/>
                <a:ea typeface="Verdana" charset="0"/>
                <a:cs typeface="Verdana" charset="0"/>
                <a:sym typeface="Verdana" charset="0"/>
              </a:rPr>
              <a:t>Needs</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assessment</a:t>
            </a:r>
            <a:r>
              <a:rPr lang="et-EE" altLang="en-US" sz="1055" b="1" dirty="0">
                <a:latin typeface="Verdana" charset="0"/>
                <a:ea typeface="Verdana" charset="0"/>
                <a:cs typeface="Verdana" charset="0"/>
                <a:sym typeface="Verdana" charset="0"/>
              </a:rPr>
              <a:t>  </a:t>
            </a:r>
            <a:endParaRPr lang="et-EE" altLang="en-US" sz="1055" dirty="0"/>
          </a:p>
        </p:txBody>
      </p:sp>
      <p:sp>
        <p:nvSpPr>
          <p:cNvPr id="12336" name="AutoShape 47"/>
          <p:cNvSpPr>
            <a:spLocks/>
          </p:cNvSpPr>
          <p:nvPr/>
        </p:nvSpPr>
        <p:spPr bwMode="auto">
          <a:xfrm>
            <a:off x="5995988" y="2381250"/>
            <a:ext cx="1136650" cy="384175"/>
          </a:xfrm>
          <a:custGeom>
            <a:avLst/>
            <a:gdLst>
              <a:gd name="T0" fmla="*/ 807243 w 21600"/>
              <a:gd name="T1" fmla="*/ 273050 h 21600"/>
              <a:gd name="T2" fmla="*/ 807243 w 21600"/>
              <a:gd name="T3" fmla="*/ 273050 h 21600"/>
              <a:gd name="T4" fmla="*/ 807243 w 21600"/>
              <a:gd name="T5" fmla="*/ 273050 h 21600"/>
              <a:gd name="T6" fmla="*/ 807243 w 21600"/>
              <a:gd name="T7" fmla="*/ 273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lnSpc>
                <a:spcPct val="90000"/>
              </a:lnSpc>
              <a:spcBef>
                <a:spcPts val="141"/>
              </a:spcBef>
              <a:spcAft>
                <a:spcPts val="0"/>
              </a:spcAft>
              <a:defRPr/>
            </a:pPr>
            <a:r>
              <a:rPr lang="et-EE" altLang="en-US" sz="1055" b="1" dirty="0" err="1">
                <a:latin typeface="Verdana" charset="0"/>
                <a:ea typeface="Verdana" charset="0"/>
                <a:cs typeface="Verdana" charset="0"/>
                <a:sym typeface="Verdana" charset="0"/>
              </a:rPr>
              <a:t>Institutions</a:t>
            </a:r>
            <a:endParaRPr lang="et-EE" altLang="en-US" sz="1055" b="1" dirty="0">
              <a:latin typeface="Verdana" charset="0"/>
              <a:ea typeface="Verdana" charset="0"/>
              <a:cs typeface="Verdana" charset="0"/>
              <a:sym typeface="Verdana" charset="0"/>
            </a:endParaRPr>
          </a:p>
        </p:txBody>
      </p:sp>
      <p:sp>
        <p:nvSpPr>
          <p:cNvPr id="12338" name="AutoShape 49"/>
          <p:cNvSpPr>
            <a:spLocks/>
          </p:cNvSpPr>
          <p:nvPr/>
        </p:nvSpPr>
        <p:spPr bwMode="auto">
          <a:xfrm>
            <a:off x="6977063" y="4881563"/>
            <a:ext cx="500062" cy="187325"/>
          </a:xfrm>
          <a:custGeom>
            <a:avLst/>
            <a:gdLst>
              <a:gd name="T0" fmla="*/ 8195828 w 21600"/>
              <a:gd name="T1" fmla="*/ 1157694 h 21600"/>
              <a:gd name="T2" fmla="*/ 8195828 w 21600"/>
              <a:gd name="T3" fmla="*/ 1157694 h 21600"/>
              <a:gd name="T4" fmla="*/ 8195828 w 21600"/>
              <a:gd name="T5" fmla="*/ 1157694 h 21600"/>
              <a:gd name="T6" fmla="*/ 8195828 w 21600"/>
              <a:gd name="T7" fmla="*/ 11576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lv-LV"/>
          </a:p>
        </p:txBody>
      </p:sp>
      <p:sp>
        <p:nvSpPr>
          <p:cNvPr id="12339" name="AutoShape 50"/>
          <p:cNvSpPr>
            <a:spLocks/>
          </p:cNvSpPr>
          <p:nvPr/>
        </p:nvSpPr>
        <p:spPr bwMode="auto">
          <a:xfrm>
            <a:off x="4868863" y="4587875"/>
            <a:ext cx="3292475" cy="111125"/>
          </a:xfrm>
          <a:custGeom>
            <a:avLst/>
            <a:gdLst>
              <a:gd name="T0" fmla="*/ 1269207 w 21600"/>
              <a:gd name="T1" fmla="*/ 133350 h 21600"/>
              <a:gd name="T2" fmla="*/ 1269207 w 21600"/>
              <a:gd name="T3" fmla="*/ 133350 h 21600"/>
              <a:gd name="T4" fmla="*/ 1269207 w 21600"/>
              <a:gd name="T5" fmla="*/ 133350 h 21600"/>
              <a:gd name="T6" fmla="*/ 1269207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Parenting</a:t>
            </a:r>
            <a:r>
              <a:rPr lang="et-EE" altLang="en-US" sz="1055" b="1" dirty="0">
                <a:latin typeface="Verdana" charset="0"/>
                <a:ea typeface="Verdana" charset="0"/>
                <a:cs typeface="Verdana" charset="0"/>
                <a:sym typeface="Verdana" charset="0"/>
              </a:rPr>
              <a:t> and </a:t>
            </a:r>
            <a:r>
              <a:rPr lang="et-EE" altLang="en-US" sz="1055" b="1" dirty="0" err="1">
                <a:latin typeface="Verdana" charset="0"/>
                <a:ea typeface="Verdana" charset="0"/>
                <a:cs typeface="Verdana" charset="0"/>
                <a:sym typeface="Verdana" charset="0"/>
              </a:rPr>
              <a:t>family</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support</a:t>
            </a:r>
            <a:endParaRPr lang="et-EE" altLang="en-US" sz="1055" b="1" dirty="0">
              <a:latin typeface="Verdana" charset="0"/>
              <a:ea typeface="Verdana" charset="0"/>
              <a:cs typeface="Verdana" charset="0"/>
              <a:sym typeface="Verdana" charset="0"/>
            </a:endParaRPr>
          </a:p>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Services</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for</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children</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with</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disablities</a:t>
            </a:r>
            <a:endParaRPr lang="et-EE" altLang="en-US" sz="1055" dirty="0"/>
          </a:p>
        </p:txBody>
      </p:sp>
      <p:sp>
        <p:nvSpPr>
          <p:cNvPr id="12340" name="AutoShape 51"/>
          <p:cNvSpPr>
            <a:spLocks/>
          </p:cNvSpPr>
          <p:nvPr/>
        </p:nvSpPr>
        <p:spPr bwMode="auto">
          <a:xfrm>
            <a:off x="6116638" y="4606925"/>
            <a:ext cx="2293937" cy="187325"/>
          </a:xfrm>
          <a:custGeom>
            <a:avLst/>
            <a:gdLst>
              <a:gd name="T0" fmla="*/ 173220869 w 21600"/>
              <a:gd name="T1" fmla="*/ 1157694 h 21600"/>
              <a:gd name="T2" fmla="*/ 173220869 w 21600"/>
              <a:gd name="T3" fmla="*/ 1157694 h 21600"/>
              <a:gd name="T4" fmla="*/ 173220869 w 21600"/>
              <a:gd name="T5" fmla="*/ 1157694 h 21600"/>
              <a:gd name="T6" fmla="*/ 173220869 w 21600"/>
              <a:gd name="T7" fmla="*/ 11576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lv-LV"/>
          </a:p>
        </p:txBody>
      </p:sp>
      <p:sp>
        <p:nvSpPr>
          <p:cNvPr id="12341" name="AutoShape 52"/>
          <p:cNvSpPr>
            <a:spLocks/>
          </p:cNvSpPr>
          <p:nvPr/>
        </p:nvSpPr>
        <p:spPr bwMode="auto">
          <a:xfrm>
            <a:off x="6096000" y="3303588"/>
            <a:ext cx="779463" cy="187325"/>
          </a:xfrm>
          <a:custGeom>
            <a:avLst/>
            <a:gdLst>
              <a:gd name="T0" fmla="*/ 554831 w 21600"/>
              <a:gd name="T1" fmla="*/ 133350 h 21600"/>
              <a:gd name="T2" fmla="*/ 554831 w 21600"/>
              <a:gd name="T3" fmla="*/ 133350 h 21600"/>
              <a:gd name="T4" fmla="*/ 554831 w 21600"/>
              <a:gd name="T5" fmla="*/ 133350 h 21600"/>
              <a:gd name="T6" fmla="*/ 554831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Adoption</a:t>
            </a:r>
            <a:endParaRPr lang="et-EE" altLang="en-US" sz="1055" dirty="0"/>
          </a:p>
        </p:txBody>
      </p:sp>
      <p:sp>
        <p:nvSpPr>
          <p:cNvPr id="12342" name="AutoShape 53"/>
          <p:cNvSpPr>
            <a:spLocks/>
          </p:cNvSpPr>
          <p:nvPr/>
        </p:nvSpPr>
        <p:spPr bwMode="auto">
          <a:xfrm>
            <a:off x="5289550" y="3686175"/>
            <a:ext cx="2501900" cy="198438"/>
          </a:xfrm>
          <a:custGeom>
            <a:avLst/>
            <a:gdLst>
              <a:gd name="T0" fmla="*/ 1627981 w 21600"/>
              <a:gd name="T1" fmla="*/ 133350 h 21600"/>
              <a:gd name="T2" fmla="*/ 1627981 w 21600"/>
              <a:gd name="T3" fmla="*/ 133350 h 21600"/>
              <a:gd name="T4" fmla="*/ 1627981 w 21600"/>
              <a:gd name="T5" fmla="*/ 133350 h 21600"/>
              <a:gd name="T6" fmla="*/ 1627981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lnSpc>
                <a:spcPct val="90000"/>
              </a:lnSpc>
              <a:spcBef>
                <a:spcPts val="141"/>
              </a:spcBef>
              <a:spcAft>
                <a:spcPts val="0"/>
              </a:spcAft>
              <a:defRPr/>
            </a:pPr>
            <a:r>
              <a:rPr lang="et-EE" altLang="en-US" sz="1055" b="1" dirty="0" err="1">
                <a:latin typeface="Verdana" charset="0"/>
                <a:ea typeface="Verdana" charset="0"/>
                <a:cs typeface="Verdana" charset="0"/>
                <a:sym typeface="Verdana" charset="0"/>
              </a:rPr>
              <a:t>Rehabilitation</a:t>
            </a:r>
            <a:r>
              <a:rPr lang="et-EE" altLang="en-US" sz="1055" b="1" dirty="0">
                <a:latin typeface="Verdana" charset="0"/>
                <a:ea typeface="Verdana" charset="0"/>
                <a:cs typeface="Verdana" charset="0"/>
                <a:sym typeface="Verdana" charset="0"/>
              </a:rPr>
              <a:t> and </a:t>
            </a:r>
            <a:r>
              <a:rPr lang="et-EE" altLang="en-US" sz="1055" b="1" dirty="0" err="1">
                <a:latin typeface="Verdana" charset="0"/>
                <a:ea typeface="Verdana" charset="0"/>
                <a:cs typeface="Verdana" charset="0"/>
                <a:sym typeface="Verdana" charset="0"/>
              </a:rPr>
              <a:t>reintegration</a:t>
            </a:r>
            <a:endParaRPr lang="et-EE" altLang="en-US" sz="1055" dirty="0"/>
          </a:p>
        </p:txBody>
      </p:sp>
      <p:sp>
        <p:nvSpPr>
          <p:cNvPr id="12343" name="Line 54"/>
          <p:cNvSpPr>
            <a:spLocks noChangeShapeType="1"/>
          </p:cNvSpPr>
          <p:nvPr/>
        </p:nvSpPr>
        <p:spPr bwMode="auto">
          <a:xfrm>
            <a:off x="4344988" y="4506913"/>
            <a:ext cx="439578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fontAlgn="auto" hangingPunct="1">
              <a:spcBef>
                <a:spcPts val="0"/>
              </a:spcBef>
              <a:spcAft>
                <a:spcPts val="0"/>
              </a:spcAft>
              <a:defRPr/>
            </a:pPr>
            <a:endParaRPr lang="en-US" sz="1266">
              <a:latin typeface="+mn-lt"/>
            </a:endParaRPr>
          </a:p>
        </p:txBody>
      </p:sp>
      <p:sp>
        <p:nvSpPr>
          <p:cNvPr id="12344" name="Rectangle 55"/>
          <p:cNvSpPr>
            <a:spLocks noGrp="1"/>
          </p:cNvSpPr>
          <p:nvPr>
            <p:ph type="title"/>
          </p:nvPr>
        </p:nvSpPr>
        <p:spPr>
          <a:xfrm>
            <a:off x="2268538" y="660400"/>
            <a:ext cx="6435725" cy="533400"/>
          </a:xfrm>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defTabSz="912813"/>
            <a:r>
              <a:rPr lang="et-EE" altLang="en-US" sz="1700" b="1">
                <a:ln>
                  <a:noFill/>
                </a:ln>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Services to support children and families</a:t>
            </a:r>
            <a:endParaRPr lang="et-EE" altLang="en-US">
              <a:ln>
                <a:noFill/>
              </a:ln>
            </a:endParaRPr>
          </a:p>
        </p:txBody>
      </p:sp>
      <p:sp>
        <p:nvSpPr>
          <p:cNvPr id="12345" name="Line 56"/>
          <p:cNvSpPr>
            <a:spLocks noChangeShapeType="1"/>
          </p:cNvSpPr>
          <p:nvPr/>
        </p:nvSpPr>
        <p:spPr bwMode="auto">
          <a:xfrm flipV="1">
            <a:off x="2663825" y="1490663"/>
            <a:ext cx="0" cy="49704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fontAlgn="auto" hangingPunct="1">
              <a:spcBef>
                <a:spcPts val="0"/>
              </a:spcBef>
              <a:spcAft>
                <a:spcPts val="0"/>
              </a:spcAft>
              <a:defRPr/>
            </a:pPr>
            <a:endParaRPr lang="en-US" sz="1266">
              <a:latin typeface="+mn-lt"/>
            </a:endParaRPr>
          </a:p>
        </p:txBody>
      </p:sp>
      <p:sp>
        <p:nvSpPr>
          <p:cNvPr id="12346" name="AutoShape 57"/>
          <p:cNvSpPr>
            <a:spLocks/>
          </p:cNvSpPr>
          <p:nvPr/>
        </p:nvSpPr>
        <p:spPr bwMode="auto">
          <a:xfrm>
            <a:off x="2206625" y="1265238"/>
            <a:ext cx="1966913" cy="187325"/>
          </a:xfrm>
          <a:custGeom>
            <a:avLst/>
            <a:gdLst>
              <a:gd name="T0" fmla="*/ 1397794 w 21600"/>
              <a:gd name="T1" fmla="*/ 133350 h 21600"/>
              <a:gd name="T2" fmla="*/ 1397794 w 21600"/>
              <a:gd name="T3" fmla="*/ 133350 h 21600"/>
              <a:gd name="T4" fmla="*/ 1397794 w 21600"/>
              <a:gd name="T5" fmla="*/ 133350 h 21600"/>
              <a:gd name="T6" fmla="*/ 1397794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195" b="1">
                <a:latin typeface="Verdana" charset="0"/>
                <a:ea typeface="Verdana" charset="0"/>
                <a:cs typeface="Verdana" charset="0"/>
                <a:sym typeface="Verdana" charset="0"/>
              </a:rPr>
              <a:t> Level of specialization</a:t>
            </a:r>
            <a:endParaRPr lang="et-EE" altLang="en-US" sz="2531"/>
          </a:p>
        </p:txBody>
      </p:sp>
      <p:sp>
        <p:nvSpPr>
          <p:cNvPr id="12347" name="Line 58"/>
          <p:cNvSpPr>
            <a:spLocks noChangeShapeType="1"/>
          </p:cNvSpPr>
          <p:nvPr/>
        </p:nvSpPr>
        <p:spPr bwMode="auto">
          <a:xfrm>
            <a:off x="2663825" y="6461125"/>
            <a:ext cx="60579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fontAlgn="auto" hangingPunct="1">
              <a:spcBef>
                <a:spcPts val="0"/>
              </a:spcBef>
              <a:spcAft>
                <a:spcPts val="0"/>
              </a:spcAft>
              <a:defRPr/>
            </a:pPr>
            <a:endParaRPr lang="en-US" sz="1266">
              <a:latin typeface="+mn-lt"/>
            </a:endParaRPr>
          </a:p>
        </p:txBody>
      </p:sp>
      <p:sp>
        <p:nvSpPr>
          <p:cNvPr id="12348" name="AutoShape 59"/>
          <p:cNvSpPr>
            <a:spLocks/>
          </p:cNvSpPr>
          <p:nvPr/>
        </p:nvSpPr>
        <p:spPr bwMode="auto">
          <a:xfrm>
            <a:off x="9012238" y="6367463"/>
            <a:ext cx="1050925" cy="222250"/>
          </a:xfrm>
          <a:custGeom>
            <a:avLst/>
            <a:gdLst>
              <a:gd name="T0" fmla="*/ 36398080 w 21600"/>
              <a:gd name="T1" fmla="*/ 1640725 h 21600"/>
              <a:gd name="T2" fmla="*/ 36398080 w 21600"/>
              <a:gd name="T3" fmla="*/ 1640725 h 21600"/>
              <a:gd name="T4" fmla="*/ 36398080 w 21600"/>
              <a:gd name="T5" fmla="*/ 1640725 h 21600"/>
              <a:gd name="T6" fmla="*/ 36398080 w 21600"/>
              <a:gd name="T7" fmla="*/ 16407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lv-LV"/>
          </a:p>
        </p:txBody>
      </p:sp>
      <p:sp>
        <p:nvSpPr>
          <p:cNvPr id="12349" name="AutoShape 60"/>
          <p:cNvSpPr>
            <a:spLocks/>
          </p:cNvSpPr>
          <p:nvPr/>
        </p:nvSpPr>
        <p:spPr bwMode="auto">
          <a:xfrm>
            <a:off x="1743075" y="4703763"/>
            <a:ext cx="920750" cy="312737"/>
          </a:xfrm>
          <a:custGeom>
            <a:avLst/>
            <a:gdLst>
              <a:gd name="T0" fmla="*/ 654844 w 21600"/>
              <a:gd name="T1" fmla="*/ 222250 h 21600"/>
              <a:gd name="T2" fmla="*/ 654844 w 21600"/>
              <a:gd name="T3" fmla="*/ 222250 h 21600"/>
              <a:gd name="T4" fmla="*/ 654844 w 21600"/>
              <a:gd name="T5" fmla="*/ 222250 h 21600"/>
              <a:gd name="T6" fmla="*/ 654844 w 21600"/>
              <a:gd name="T7" fmla="*/ 222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buSzPct val="100000"/>
              <a:defRPr/>
            </a:pPr>
            <a:r>
              <a:rPr lang="et-EE" altLang="en-US" sz="984" b="1" dirty="0" err="1">
                <a:latin typeface="Verdana" charset="0"/>
                <a:ea typeface="Verdana" charset="0"/>
                <a:cs typeface="Verdana" charset="0"/>
                <a:sym typeface="Verdana" charset="0"/>
              </a:rPr>
              <a:t>Primary</a:t>
            </a:r>
            <a:r>
              <a:rPr lang="et-EE" altLang="en-US" sz="984" b="1" dirty="0">
                <a:latin typeface="Verdana" charset="0"/>
                <a:ea typeface="Verdana" charset="0"/>
                <a:cs typeface="Verdana" charset="0"/>
                <a:sym typeface="Verdana" charset="0"/>
              </a:rPr>
              <a:t> </a:t>
            </a:r>
            <a:r>
              <a:rPr lang="et-EE" altLang="en-US" sz="984" b="1" dirty="0" err="1">
                <a:latin typeface="Verdana" charset="0"/>
                <a:ea typeface="Verdana" charset="0"/>
                <a:cs typeface="Verdana" charset="0"/>
                <a:sym typeface="Verdana" charset="0"/>
              </a:rPr>
              <a:t>prevention</a:t>
            </a:r>
            <a:endParaRPr lang="et-EE" altLang="en-US" sz="2531" dirty="0"/>
          </a:p>
        </p:txBody>
      </p:sp>
      <p:sp>
        <p:nvSpPr>
          <p:cNvPr id="12350" name="AutoShape 61"/>
          <p:cNvSpPr>
            <a:spLocks/>
          </p:cNvSpPr>
          <p:nvPr/>
        </p:nvSpPr>
        <p:spPr bwMode="auto">
          <a:xfrm>
            <a:off x="1828800" y="1900238"/>
            <a:ext cx="919163" cy="463550"/>
          </a:xfrm>
          <a:custGeom>
            <a:avLst/>
            <a:gdLst>
              <a:gd name="T0" fmla="*/ 654050 w 21600"/>
              <a:gd name="T1" fmla="*/ 330200 h 21600"/>
              <a:gd name="T2" fmla="*/ 654050 w 21600"/>
              <a:gd name="T3" fmla="*/ 330200 h 21600"/>
              <a:gd name="T4" fmla="*/ 654050 w 21600"/>
              <a:gd name="T5" fmla="*/ 330200 h 21600"/>
              <a:gd name="T6" fmla="*/ 654050 w 21600"/>
              <a:gd name="T7" fmla="*/ 330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buSzPct val="100000"/>
              <a:defRPr/>
            </a:pPr>
            <a:r>
              <a:rPr lang="et-EE" altLang="en-US" sz="984" b="1" dirty="0" err="1">
                <a:latin typeface="Verdana" charset="0"/>
                <a:ea typeface="Verdana" charset="0"/>
                <a:cs typeface="Verdana" charset="0"/>
                <a:sym typeface="Verdana" charset="0"/>
              </a:rPr>
              <a:t>Specialist</a:t>
            </a:r>
            <a:r>
              <a:rPr lang="et-EE" altLang="en-US" sz="984" b="1" dirty="0">
                <a:latin typeface="Verdana" charset="0"/>
                <a:ea typeface="Verdana" charset="0"/>
                <a:cs typeface="Verdana" charset="0"/>
                <a:sym typeface="Verdana" charset="0"/>
              </a:rPr>
              <a:t> </a:t>
            </a:r>
            <a:r>
              <a:rPr lang="et-EE" altLang="en-US" sz="984" b="1" dirty="0" err="1">
                <a:latin typeface="Verdana" charset="0"/>
                <a:ea typeface="Verdana" charset="0"/>
                <a:cs typeface="Verdana" charset="0"/>
                <a:sym typeface="Verdana" charset="0"/>
              </a:rPr>
              <a:t>level</a:t>
            </a:r>
            <a:r>
              <a:rPr lang="et-EE" altLang="en-US" sz="984" b="1" dirty="0">
                <a:latin typeface="Verdana" charset="0"/>
                <a:ea typeface="Verdana" charset="0"/>
                <a:cs typeface="Verdana" charset="0"/>
                <a:sym typeface="Verdana" charset="0"/>
              </a:rPr>
              <a:t> </a:t>
            </a:r>
            <a:r>
              <a:rPr lang="et-EE" altLang="en-US" sz="984" b="1" dirty="0" err="1">
                <a:latin typeface="Verdana" charset="0"/>
                <a:ea typeface="Verdana" charset="0"/>
                <a:cs typeface="Verdana" charset="0"/>
                <a:sym typeface="Verdana" charset="0"/>
              </a:rPr>
              <a:t>services</a:t>
            </a:r>
            <a:endParaRPr lang="et-EE" altLang="en-US" sz="2531" dirty="0"/>
          </a:p>
        </p:txBody>
      </p:sp>
      <p:grpSp>
        <p:nvGrpSpPr>
          <p:cNvPr id="13339" name="Group 62"/>
          <p:cNvGrpSpPr>
            <a:grpSpLocks/>
          </p:cNvGrpSpPr>
          <p:nvPr/>
        </p:nvGrpSpPr>
        <p:grpSpPr bwMode="auto">
          <a:xfrm>
            <a:off x="2720975" y="1481138"/>
            <a:ext cx="2741613" cy="3836987"/>
            <a:chOff x="0" y="-1"/>
            <a:chExt cx="308" cy="430"/>
          </a:xfrm>
        </p:grpSpPr>
        <p:grpSp>
          <p:nvGrpSpPr>
            <p:cNvPr id="13365" name="Group 63"/>
            <p:cNvGrpSpPr>
              <a:grpSpLocks/>
            </p:cNvGrpSpPr>
            <p:nvPr/>
          </p:nvGrpSpPr>
          <p:grpSpPr bwMode="auto">
            <a:xfrm>
              <a:off x="48" y="0"/>
              <a:ext cx="260" cy="429"/>
              <a:chOff x="0" y="0"/>
              <a:chExt cx="259" cy="429"/>
            </a:xfrm>
          </p:grpSpPr>
          <p:sp>
            <p:nvSpPr>
              <p:cNvPr id="12379" name="Line 64"/>
              <p:cNvSpPr>
                <a:spLocks noChangeShapeType="1"/>
              </p:cNvSpPr>
              <p:nvPr/>
            </p:nvSpPr>
            <p:spPr bwMode="auto">
              <a:xfrm flipV="1">
                <a:off x="0" y="0"/>
                <a:ext cx="259" cy="429"/>
              </a:xfrm>
              <a:prstGeom prst="line">
                <a:avLst/>
              </a:prstGeom>
              <a:noFill/>
              <a:ln w="13546">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fontAlgn="auto" hangingPunct="1">
                  <a:spcBef>
                    <a:spcPts val="0"/>
                  </a:spcBef>
                  <a:spcAft>
                    <a:spcPts val="0"/>
                  </a:spcAft>
                  <a:defRPr/>
                </a:pPr>
                <a:endParaRPr lang="en-US" sz="1266">
                  <a:latin typeface="+mn-lt"/>
                </a:endParaRPr>
              </a:p>
            </p:txBody>
          </p:sp>
          <p:sp>
            <p:nvSpPr>
              <p:cNvPr id="12380" name="AutoShape 65"/>
              <p:cNvSpPr>
                <a:spLocks/>
              </p:cNvSpPr>
              <p:nvPr/>
            </p:nvSpPr>
            <p:spPr bwMode="auto">
              <a:xfrm rot="18041232">
                <a:off x="3" y="159"/>
                <a:ext cx="312" cy="20"/>
              </a:xfrm>
              <a:custGeom>
                <a:avLst/>
                <a:gdLst>
                  <a:gd name="T0" fmla="*/ 176 w 21600"/>
                  <a:gd name="T1" fmla="*/ 11 h 21600"/>
                  <a:gd name="T2" fmla="*/ 176 w 21600"/>
                  <a:gd name="T3" fmla="*/ 11 h 21600"/>
                  <a:gd name="T4" fmla="*/ 176 w 21600"/>
                  <a:gd name="T5" fmla="*/ 11 h 21600"/>
                  <a:gd name="T6" fmla="*/ 176 w 21600"/>
                  <a:gd name="T7" fmla="*/ 1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pattFill prst="ltDnDiag">
                <a:fgClr>
                  <a:srgbClr val="FFC000"/>
                </a:fgClr>
                <a:bgClr>
                  <a:schemeClr val="bg1"/>
                </a:bgClr>
              </a:patt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296863" indent="-296863"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0" indent="0" eaLnBrk="1" fontAlgn="auto" hangingPunct="1">
                  <a:spcBef>
                    <a:spcPts val="141"/>
                  </a:spcBef>
                  <a:spcAft>
                    <a:spcPts val="0"/>
                  </a:spcAft>
                  <a:buSzPct val="100000"/>
                  <a:defRPr/>
                </a:pPr>
                <a:r>
                  <a:rPr lang="et-EE" altLang="en-US" sz="1195" b="1" dirty="0" err="1">
                    <a:latin typeface="Verdana" charset="0"/>
                    <a:ea typeface="Verdana" charset="0"/>
                    <a:cs typeface="Verdana" charset="0"/>
                    <a:sym typeface="Verdana" charset="0"/>
                  </a:rPr>
                  <a:t>Integration</a:t>
                </a:r>
                <a:r>
                  <a:rPr lang="et-EE" altLang="en-US" sz="1195" b="1" dirty="0">
                    <a:latin typeface="Verdana" charset="0"/>
                    <a:ea typeface="Verdana" charset="0"/>
                    <a:cs typeface="Verdana" charset="0"/>
                    <a:sym typeface="Verdana" charset="0"/>
                  </a:rPr>
                  <a:t> of </a:t>
                </a:r>
                <a:r>
                  <a:rPr lang="et-EE" altLang="en-US" sz="1195" b="1" dirty="0" err="1">
                    <a:latin typeface="Verdana" charset="0"/>
                    <a:ea typeface="Verdana" charset="0"/>
                    <a:cs typeface="Verdana" charset="0"/>
                    <a:sym typeface="Verdana" charset="0"/>
                  </a:rPr>
                  <a:t>services</a:t>
                </a:r>
                <a:r>
                  <a:rPr lang="et-EE" altLang="en-US" sz="1195" b="1" dirty="0">
                    <a:latin typeface="Verdana" charset="0"/>
                    <a:ea typeface="Verdana" charset="0"/>
                    <a:cs typeface="Verdana" charset="0"/>
                    <a:sym typeface="Verdana" charset="0"/>
                  </a:rPr>
                  <a:t> </a:t>
                </a:r>
                <a:endParaRPr lang="et-EE" altLang="en-US" sz="2531" dirty="0"/>
              </a:p>
            </p:txBody>
          </p:sp>
        </p:grpSp>
        <p:grpSp>
          <p:nvGrpSpPr>
            <p:cNvPr id="13366" name="Group 66"/>
            <p:cNvGrpSpPr>
              <a:grpSpLocks/>
            </p:cNvGrpSpPr>
            <p:nvPr/>
          </p:nvGrpSpPr>
          <p:grpSpPr bwMode="auto">
            <a:xfrm>
              <a:off x="24" y="0"/>
              <a:ext cx="259" cy="429"/>
              <a:chOff x="0" y="0"/>
              <a:chExt cx="259" cy="429"/>
            </a:xfrm>
          </p:grpSpPr>
          <p:sp>
            <p:nvSpPr>
              <p:cNvPr id="12377" name="Line 67"/>
              <p:cNvSpPr>
                <a:spLocks noChangeShapeType="1"/>
              </p:cNvSpPr>
              <p:nvPr/>
            </p:nvSpPr>
            <p:spPr bwMode="auto">
              <a:xfrm flipV="1">
                <a:off x="0" y="0"/>
                <a:ext cx="259" cy="429"/>
              </a:xfrm>
              <a:prstGeom prst="line">
                <a:avLst/>
              </a:prstGeom>
              <a:noFill/>
              <a:ln w="13546">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fontAlgn="auto" hangingPunct="1">
                  <a:spcBef>
                    <a:spcPts val="0"/>
                  </a:spcBef>
                  <a:spcAft>
                    <a:spcPts val="0"/>
                  </a:spcAft>
                  <a:defRPr/>
                </a:pPr>
                <a:endParaRPr lang="en-US" sz="1266">
                  <a:latin typeface="+mn-lt"/>
                </a:endParaRPr>
              </a:p>
            </p:txBody>
          </p:sp>
          <p:sp>
            <p:nvSpPr>
              <p:cNvPr id="12378" name="AutoShape 68"/>
              <p:cNvSpPr>
                <a:spLocks/>
              </p:cNvSpPr>
              <p:nvPr/>
            </p:nvSpPr>
            <p:spPr bwMode="auto">
              <a:xfrm rot="-3558768">
                <a:off x="21" y="146"/>
                <a:ext cx="289" cy="22"/>
              </a:xfrm>
              <a:custGeom>
                <a:avLst/>
                <a:gdLst>
                  <a:gd name="T0" fmla="*/ 145 w 21600"/>
                  <a:gd name="T1" fmla="*/ 11 h 21600"/>
                  <a:gd name="T2" fmla="*/ 145 w 21600"/>
                  <a:gd name="T3" fmla="*/ 11 h 21600"/>
                  <a:gd name="T4" fmla="*/ 145 w 21600"/>
                  <a:gd name="T5" fmla="*/ 11 h 21600"/>
                  <a:gd name="T6" fmla="*/ 145 w 21600"/>
                  <a:gd name="T7" fmla="*/ 1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pattFill prst="ltDnDiag">
                <a:fgClr>
                  <a:srgbClr val="FFC000"/>
                </a:fgClr>
                <a:bgClr>
                  <a:schemeClr val="bg1"/>
                </a:bgClr>
              </a:patt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296863" indent="-296863"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0" indent="0" eaLnBrk="1" fontAlgn="auto" hangingPunct="1">
                  <a:spcBef>
                    <a:spcPts val="141"/>
                  </a:spcBef>
                  <a:spcAft>
                    <a:spcPts val="0"/>
                  </a:spcAft>
                  <a:buSzPct val="100000"/>
                  <a:defRPr/>
                </a:pPr>
                <a:r>
                  <a:rPr lang="et-EE" altLang="en-US" sz="1195" b="1" dirty="0" err="1">
                    <a:latin typeface="Verdana" charset="0"/>
                    <a:ea typeface="Verdana" charset="0"/>
                    <a:cs typeface="Verdana" charset="0"/>
                    <a:sym typeface="Verdana" charset="0"/>
                  </a:rPr>
                  <a:t>Co-operation</a:t>
                </a:r>
                <a:r>
                  <a:rPr lang="et-EE" altLang="en-US" sz="1195" b="1" dirty="0">
                    <a:latin typeface="Verdana" charset="0"/>
                    <a:ea typeface="Verdana" charset="0"/>
                    <a:cs typeface="Verdana" charset="0"/>
                    <a:sym typeface="Verdana" charset="0"/>
                  </a:rPr>
                  <a:t> </a:t>
                </a:r>
                <a:r>
                  <a:rPr lang="et-EE" altLang="en-US" sz="1195" b="1" dirty="0" err="1">
                    <a:latin typeface="Verdana" charset="0"/>
                    <a:ea typeface="Verdana" charset="0"/>
                    <a:cs typeface="Verdana" charset="0"/>
                    <a:sym typeface="Verdana" charset="0"/>
                  </a:rPr>
                  <a:t>with</a:t>
                </a:r>
                <a:r>
                  <a:rPr lang="et-EE" altLang="en-US" sz="1195" b="1" dirty="0">
                    <a:latin typeface="Verdana" charset="0"/>
                    <a:ea typeface="Verdana" charset="0"/>
                    <a:cs typeface="Verdana" charset="0"/>
                    <a:sym typeface="Verdana" charset="0"/>
                  </a:rPr>
                  <a:t> </a:t>
                </a:r>
                <a:r>
                  <a:rPr lang="et-EE" altLang="en-US" sz="1195" b="1" dirty="0" err="1">
                    <a:latin typeface="Verdana" charset="0"/>
                    <a:ea typeface="Verdana" charset="0"/>
                    <a:cs typeface="Verdana" charset="0"/>
                    <a:sym typeface="Verdana" charset="0"/>
                  </a:rPr>
                  <a:t>parents</a:t>
                </a:r>
                <a:endParaRPr lang="et-EE" altLang="en-US" sz="2531" dirty="0"/>
              </a:p>
            </p:txBody>
          </p:sp>
        </p:grpSp>
        <p:grpSp>
          <p:nvGrpSpPr>
            <p:cNvPr id="13367" name="Group 69"/>
            <p:cNvGrpSpPr>
              <a:grpSpLocks/>
            </p:cNvGrpSpPr>
            <p:nvPr/>
          </p:nvGrpSpPr>
          <p:grpSpPr bwMode="auto">
            <a:xfrm>
              <a:off x="0" y="-1"/>
              <a:ext cx="259" cy="430"/>
              <a:chOff x="0" y="-1"/>
              <a:chExt cx="259" cy="430"/>
            </a:xfrm>
          </p:grpSpPr>
          <p:sp>
            <p:nvSpPr>
              <p:cNvPr id="12375" name="Line 70"/>
              <p:cNvSpPr>
                <a:spLocks noChangeShapeType="1"/>
              </p:cNvSpPr>
              <p:nvPr/>
            </p:nvSpPr>
            <p:spPr bwMode="auto">
              <a:xfrm flipV="1">
                <a:off x="0" y="-1"/>
                <a:ext cx="259" cy="430"/>
              </a:xfrm>
              <a:prstGeom prst="line">
                <a:avLst/>
              </a:prstGeom>
              <a:noFill/>
              <a:ln w="13546">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fontAlgn="auto" hangingPunct="1">
                  <a:spcBef>
                    <a:spcPts val="0"/>
                  </a:spcBef>
                  <a:spcAft>
                    <a:spcPts val="0"/>
                  </a:spcAft>
                  <a:defRPr/>
                </a:pPr>
                <a:endParaRPr lang="en-US" sz="1266">
                  <a:latin typeface="+mn-lt"/>
                </a:endParaRPr>
              </a:p>
            </p:txBody>
          </p:sp>
          <p:sp>
            <p:nvSpPr>
              <p:cNvPr id="12376" name="AutoShape 71"/>
              <p:cNvSpPr>
                <a:spLocks/>
              </p:cNvSpPr>
              <p:nvPr/>
            </p:nvSpPr>
            <p:spPr bwMode="auto">
              <a:xfrm rot="18041232">
                <a:off x="43" y="157"/>
                <a:ext cx="229" cy="22"/>
              </a:xfrm>
              <a:custGeom>
                <a:avLst/>
                <a:gdLst>
                  <a:gd name="T0" fmla="*/ 115 w 21600"/>
                  <a:gd name="T1" fmla="*/ 11 h 21600"/>
                  <a:gd name="T2" fmla="*/ 115 w 21600"/>
                  <a:gd name="T3" fmla="*/ 11 h 21600"/>
                  <a:gd name="T4" fmla="*/ 115 w 21600"/>
                  <a:gd name="T5" fmla="*/ 11 h 21600"/>
                  <a:gd name="T6" fmla="*/ 115 w 21600"/>
                  <a:gd name="T7" fmla="*/ 1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pattFill prst="ltDnDiag">
                <a:fgClr>
                  <a:srgbClr val="FFC000"/>
                </a:fgClr>
                <a:bgClr>
                  <a:schemeClr val="bg1"/>
                </a:bgClr>
              </a:patt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319088" indent="-319088"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0" indent="0" eaLnBrk="1" fontAlgn="auto" hangingPunct="1">
                  <a:spcBef>
                    <a:spcPts val="141"/>
                  </a:spcBef>
                  <a:spcAft>
                    <a:spcPts val="0"/>
                  </a:spcAft>
                  <a:buSzPct val="100000"/>
                  <a:defRPr/>
                </a:pPr>
                <a:r>
                  <a:rPr lang="et-EE" altLang="en-US" sz="1195" b="1" dirty="0" err="1">
                    <a:latin typeface="Verdana" charset="0"/>
                    <a:ea typeface="Verdana" charset="0"/>
                    <a:cs typeface="Verdana" charset="0"/>
                    <a:sym typeface="Verdana" charset="0"/>
                  </a:rPr>
                  <a:t>Child</a:t>
                </a:r>
                <a:r>
                  <a:rPr lang="et-EE" altLang="en-US" sz="1195" b="1" dirty="0">
                    <a:latin typeface="Verdana" charset="0"/>
                    <a:ea typeface="Verdana" charset="0"/>
                    <a:cs typeface="Verdana" charset="0"/>
                    <a:sym typeface="Verdana" charset="0"/>
                  </a:rPr>
                  <a:t> </a:t>
                </a:r>
                <a:r>
                  <a:rPr lang="et-EE" altLang="en-US" sz="1195" b="1" dirty="0" err="1">
                    <a:latin typeface="Verdana" charset="0"/>
                    <a:ea typeface="Verdana" charset="0"/>
                    <a:cs typeface="Verdana" charset="0"/>
                    <a:sym typeface="Verdana" charset="0"/>
                  </a:rPr>
                  <a:t>participation</a:t>
                </a:r>
                <a:endParaRPr lang="et-EE" altLang="en-US" sz="2531" dirty="0"/>
              </a:p>
            </p:txBody>
          </p:sp>
        </p:grpSp>
      </p:grpSp>
      <p:sp>
        <p:nvSpPr>
          <p:cNvPr id="12352" name="AutoShape 72"/>
          <p:cNvSpPr>
            <a:spLocks/>
          </p:cNvSpPr>
          <p:nvPr/>
        </p:nvSpPr>
        <p:spPr bwMode="auto">
          <a:xfrm>
            <a:off x="1743075" y="5730875"/>
            <a:ext cx="920750" cy="312738"/>
          </a:xfrm>
          <a:custGeom>
            <a:avLst/>
            <a:gdLst>
              <a:gd name="T0" fmla="*/ 27918001 w 21600"/>
              <a:gd name="T1" fmla="*/ 3215824 h 21600"/>
              <a:gd name="T2" fmla="*/ 27918001 w 21600"/>
              <a:gd name="T3" fmla="*/ 3215824 h 21600"/>
              <a:gd name="T4" fmla="*/ 27918001 w 21600"/>
              <a:gd name="T5" fmla="*/ 3215824 h 21600"/>
              <a:gd name="T6" fmla="*/ 27918001 w 21600"/>
              <a:gd name="T7" fmla="*/ 321582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lv-LV"/>
          </a:p>
        </p:txBody>
      </p:sp>
      <p:sp>
        <p:nvSpPr>
          <p:cNvPr id="12353" name="AutoShape 73"/>
          <p:cNvSpPr>
            <a:spLocks/>
          </p:cNvSpPr>
          <p:nvPr/>
        </p:nvSpPr>
        <p:spPr bwMode="auto">
          <a:xfrm>
            <a:off x="4554538" y="5422900"/>
            <a:ext cx="1666875" cy="187325"/>
          </a:xfrm>
          <a:custGeom>
            <a:avLst/>
            <a:gdLst>
              <a:gd name="T0" fmla="*/ 1185863 w 21600"/>
              <a:gd name="T1" fmla="*/ 133350 h 21600"/>
              <a:gd name="T2" fmla="*/ 1185863 w 21600"/>
              <a:gd name="T3" fmla="*/ 133350 h 21600"/>
              <a:gd name="T4" fmla="*/ 1185863 w 21600"/>
              <a:gd name="T5" fmla="*/ 133350 h 21600"/>
              <a:gd name="T6" fmla="*/ 1185863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Case</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management</a:t>
            </a:r>
            <a:endParaRPr lang="et-EE" altLang="en-US" sz="1055" dirty="0"/>
          </a:p>
        </p:txBody>
      </p:sp>
      <p:sp>
        <p:nvSpPr>
          <p:cNvPr id="12354" name="AutoShape 74"/>
          <p:cNvSpPr>
            <a:spLocks/>
          </p:cNvSpPr>
          <p:nvPr/>
        </p:nvSpPr>
        <p:spPr bwMode="auto">
          <a:xfrm>
            <a:off x="6843713" y="5834063"/>
            <a:ext cx="1692275" cy="187325"/>
          </a:xfrm>
          <a:custGeom>
            <a:avLst/>
            <a:gdLst>
              <a:gd name="T0" fmla="*/ 1202532 w 21600"/>
              <a:gd name="T1" fmla="*/ 133350 h 21600"/>
              <a:gd name="T2" fmla="*/ 1202532 w 21600"/>
              <a:gd name="T3" fmla="*/ 133350 h 21600"/>
              <a:gd name="T4" fmla="*/ 1202532 w 21600"/>
              <a:gd name="T5" fmla="*/ 133350 h 21600"/>
              <a:gd name="T6" fmla="*/ 1202532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Economical</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support</a:t>
            </a:r>
            <a:endParaRPr lang="et-EE" altLang="en-US" sz="1055" dirty="0"/>
          </a:p>
        </p:txBody>
      </p:sp>
      <p:sp>
        <p:nvSpPr>
          <p:cNvPr id="12355" name="AutoShape 75"/>
          <p:cNvSpPr>
            <a:spLocks/>
          </p:cNvSpPr>
          <p:nvPr/>
        </p:nvSpPr>
        <p:spPr bwMode="auto">
          <a:xfrm>
            <a:off x="8778875" y="1490663"/>
            <a:ext cx="161925" cy="2203450"/>
          </a:xfrm>
          <a:custGeom>
            <a:avLst/>
            <a:gdLst>
              <a:gd name="T0" fmla="*/ 850551 w 21600"/>
              <a:gd name="T1" fmla="*/ 159672698 h 21600"/>
              <a:gd name="T2" fmla="*/ 850551 w 21600"/>
              <a:gd name="T3" fmla="*/ 159672698 h 21600"/>
              <a:gd name="T4" fmla="*/ 850551 w 21600"/>
              <a:gd name="T5" fmla="*/ 159672698 h 21600"/>
              <a:gd name="T6" fmla="*/ 850551 w 21600"/>
              <a:gd name="T7" fmla="*/ 15967269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2208" y="0"/>
                </a:lnTo>
                <a:lnTo>
                  <a:pt x="12208" y="9900"/>
                </a:lnTo>
                <a:lnTo>
                  <a:pt x="21600" y="10800"/>
                </a:lnTo>
                <a:lnTo>
                  <a:pt x="12208" y="11700"/>
                </a:lnTo>
                <a:lnTo>
                  <a:pt x="12208" y="21600"/>
                </a:lnTo>
                <a:lnTo>
                  <a:pt x="0" y="21600"/>
                </a:ln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lv-LV"/>
          </a:p>
        </p:txBody>
      </p:sp>
      <p:sp>
        <p:nvSpPr>
          <p:cNvPr id="12356" name="AutoShape 76"/>
          <p:cNvSpPr>
            <a:spLocks/>
          </p:cNvSpPr>
          <p:nvPr/>
        </p:nvSpPr>
        <p:spPr bwMode="auto">
          <a:xfrm>
            <a:off x="8778875" y="3667125"/>
            <a:ext cx="161925" cy="1673225"/>
          </a:xfrm>
          <a:custGeom>
            <a:avLst/>
            <a:gdLst>
              <a:gd name="T0" fmla="*/ 850551 w 21600"/>
              <a:gd name="T1" fmla="*/ 92044973 h 21600"/>
              <a:gd name="T2" fmla="*/ 850551 w 21600"/>
              <a:gd name="T3" fmla="*/ 92044973 h 21600"/>
              <a:gd name="T4" fmla="*/ 850551 w 21600"/>
              <a:gd name="T5" fmla="*/ 92044973 h 21600"/>
              <a:gd name="T6" fmla="*/ 850551 w 21600"/>
              <a:gd name="T7" fmla="*/ 920449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2208" y="0"/>
                </a:lnTo>
                <a:lnTo>
                  <a:pt x="12208" y="9900"/>
                </a:lnTo>
                <a:lnTo>
                  <a:pt x="21600" y="10800"/>
                </a:lnTo>
                <a:lnTo>
                  <a:pt x="12208" y="11700"/>
                </a:lnTo>
                <a:lnTo>
                  <a:pt x="12208" y="21600"/>
                </a:lnTo>
                <a:lnTo>
                  <a:pt x="0" y="21600"/>
                </a:ln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lv-LV"/>
          </a:p>
        </p:txBody>
      </p:sp>
      <p:sp>
        <p:nvSpPr>
          <p:cNvPr id="12357" name="AutoShape 77"/>
          <p:cNvSpPr>
            <a:spLocks/>
          </p:cNvSpPr>
          <p:nvPr/>
        </p:nvSpPr>
        <p:spPr bwMode="auto">
          <a:xfrm>
            <a:off x="9090025" y="2449513"/>
            <a:ext cx="922338" cy="436562"/>
          </a:xfrm>
          <a:custGeom>
            <a:avLst/>
            <a:gdLst>
              <a:gd name="T0" fmla="*/ 655638 w 21600"/>
              <a:gd name="T1" fmla="*/ 311150 h 21600"/>
              <a:gd name="T2" fmla="*/ 655638 w 21600"/>
              <a:gd name="T3" fmla="*/ 311150 h 21600"/>
              <a:gd name="T4" fmla="*/ 655638 w 21600"/>
              <a:gd name="T5" fmla="*/ 311150 h 21600"/>
              <a:gd name="T6" fmla="*/ 655638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211"/>
              </a:spcBef>
              <a:spcAft>
                <a:spcPts val="0"/>
              </a:spcAft>
              <a:buSzPct val="100000"/>
              <a:defRPr/>
            </a:pPr>
            <a:r>
              <a:rPr lang="et-EE" altLang="en-US" sz="1336" dirty="0" err="1">
                <a:latin typeface="Verdana" charset="0"/>
                <a:ea typeface="Verdana" charset="0"/>
                <a:cs typeface="Verdana" charset="0"/>
                <a:sym typeface="Verdana" charset="0"/>
              </a:rPr>
              <a:t>State</a:t>
            </a:r>
            <a:endParaRPr lang="et-EE" altLang="en-US" sz="2531" dirty="0"/>
          </a:p>
        </p:txBody>
      </p:sp>
      <p:sp>
        <p:nvSpPr>
          <p:cNvPr id="12358" name="AutoShape 78"/>
          <p:cNvSpPr>
            <a:spLocks/>
          </p:cNvSpPr>
          <p:nvPr/>
        </p:nvSpPr>
        <p:spPr bwMode="auto">
          <a:xfrm>
            <a:off x="9090025" y="4224338"/>
            <a:ext cx="1119188" cy="866775"/>
          </a:xfrm>
          <a:custGeom>
            <a:avLst/>
            <a:gdLst>
              <a:gd name="T0" fmla="*/ 655638 w 21600"/>
              <a:gd name="T1" fmla="*/ 615950 h 21600"/>
              <a:gd name="T2" fmla="*/ 655638 w 21600"/>
              <a:gd name="T3" fmla="*/ 615950 h 21600"/>
              <a:gd name="T4" fmla="*/ 655638 w 21600"/>
              <a:gd name="T5" fmla="*/ 615950 h 21600"/>
              <a:gd name="T6" fmla="*/ 655638 w 21600"/>
              <a:gd name="T7" fmla="*/ 615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211"/>
              </a:spcBef>
              <a:spcAft>
                <a:spcPts val="0"/>
              </a:spcAft>
              <a:buSzPct val="100000"/>
              <a:defRPr/>
            </a:pPr>
            <a:r>
              <a:rPr lang="et-EE" altLang="en-US" sz="1336" dirty="0" err="1">
                <a:latin typeface="Verdana" charset="0"/>
                <a:ea typeface="Verdana" charset="0"/>
                <a:cs typeface="Verdana" charset="0"/>
                <a:sym typeface="Verdana" charset="0"/>
              </a:rPr>
              <a:t>State</a:t>
            </a:r>
            <a:r>
              <a:rPr lang="et-EE" altLang="en-US" sz="1336" dirty="0">
                <a:latin typeface="Verdana" charset="0"/>
                <a:ea typeface="Verdana" charset="0"/>
                <a:cs typeface="Verdana" charset="0"/>
                <a:sym typeface="Verdana" charset="0"/>
              </a:rPr>
              <a:t> and </a:t>
            </a:r>
            <a:r>
              <a:rPr lang="et-EE" altLang="en-US" sz="1336" dirty="0" err="1">
                <a:latin typeface="Verdana" charset="0"/>
                <a:ea typeface="Verdana" charset="0"/>
                <a:cs typeface="Verdana" charset="0"/>
                <a:sym typeface="Verdana" charset="0"/>
              </a:rPr>
              <a:t>Municipality</a:t>
            </a:r>
            <a:endParaRPr lang="et-EE" altLang="en-US" sz="2531" dirty="0"/>
          </a:p>
        </p:txBody>
      </p:sp>
      <p:sp>
        <p:nvSpPr>
          <p:cNvPr id="12359" name="AutoShape 79"/>
          <p:cNvSpPr>
            <a:spLocks/>
          </p:cNvSpPr>
          <p:nvPr/>
        </p:nvSpPr>
        <p:spPr bwMode="auto">
          <a:xfrm>
            <a:off x="9090025" y="5480050"/>
            <a:ext cx="1258888" cy="436563"/>
          </a:xfrm>
          <a:custGeom>
            <a:avLst/>
            <a:gdLst>
              <a:gd name="T0" fmla="*/ 655638 w 21600"/>
              <a:gd name="T1" fmla="*/ 311150 h 21600"/>
              <a:gd name="T2" fmla="*/ 655638 w 21600"/>
              <a:gd name="T3" fmla="*/ 311150 h 21600"/>
              <a:gd name="T4" fmla="*/ 655638 w 21600"/>
              <a:gd name="T5" fmla="*/ 311150 h 21600"/>
              <a:gd name="T6" fmla="*/ 655638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211"/>
              </a:spcBef>
              <a:spcAft>
                <a:spcPts val="0"/>
              </a:spcAft>
              <a:buSzPct val="100000"/>
              <a:defRPr/>
            </a:pPr>
            <a:r>
              <a:rPr lang="et-EE" altLang="en-US" sz="1336" dirty="0" err="1">
                <a:latin typeface="Verdana" charset="0"/>
                <a:ea typeface="Verdana" charset="0"/>
                <a:cs typeface="Verdana" charset="0"/>
                <a:sym typeface="Verdana" charset="0"/>
              </a:rPr>
              <a:t>Municipality</a:t>
            </a:r>
            <a:endParaRPr lang="et-EE" altLang="en-US" sz="2531" dirty="0"/>
          </a:p>
        </p:txBody>
      </p:sp>
      <p:grpSp>
        <p:nvGrpSpPr>
          <p:cNvPr id="13348" name="Group 80"/>
          <p:cNvGrpSpPr>
            <a:grpSpLocks/>
          </p:cNvGrpSpPr>
          <p:nvPr/>
        </p:nvGrpSpPr>
        <p:grpSpPr bwMode="auto">
          <a:xfrm>
            <a:off x="8353425" y="727075"/>
            <a:ext cx="2143125" cy="736600"/>
            <a:chOff x="0" y="0"/>
            <a:chExt cx="240" cy="83"/>
          </a:xfrm>
        </p:grpSpPr>
        <p:sp>
          <p:nvSpPr>
            <p:cNvPr id="12366" name="AutoShape 81"/>
            <p:cNvSpPr>
              <a:spLocks/>
            </p:cNvSpPr>
            <p:nvPr/>
          </p:nvSpPr>
          <p:spPr bwMode="auto">
            <a:xfrm>
              <a:off x="29" y="0"/>
              <a:ext cx="96" cy="19"/>
            </a:xfrm>
            <a:custGeom>
              <a:avLst/>
              <a:gdLst>
                <a:gd name="T0" fmla="*/ 48 w 21600"/>
                <a:gd name="T1" fmla="*/ 10 h 21600"/>
                <a:gd name="T2" fmla="*/ 48 w 21600"/>
                <a:gd name="T3" fmla="*/ 10 h 21600"/>
                <a:gd name="T4" fmla="*/ 48 w 21600"/>
                <a:gd name="T5" fmla="*/ 10 h 21600"/>
                <a:gd name="T6" fmla="*/ 48 w 21600"/>
                <a:gd name="T7" fmla="*/ 1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247650" indent="-247650"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buSzPct val="100000"/>
                <a:buFontTx/>
                <a:buChar char="•"/>
                <a:defRPr/>
              </a:pPr>
              <a:r>
                <a:rPr lang="et-EE" altLang="en-US" sz="984" b="1" dirty="0" err="1">
                  <a:latin typeface="Verdana" charset="0"/>
                  <a:ea typeface="Verdana" charset="0"/>
                  <a:cs typeface="Verdana" charset="0"/>
                  <a:sym typeface="Verdana" charset="0"/>
                </a:rPr>
                <a:t>State</a:t>
              </a:r>
              <a:endParaRPr lang="et-EE" altLang="en-US" sz="2531" dirty="0"/>
            </a:p>
          </p:txBody>
        </p:sp>
        <p:sp>
          <p:nvSpPr>
            <p:cNvPr id="12367" name="AutoShape 82"/>
            <p:cNvSpPr>
              <a:spLocks/>
            </p:cNvSpPr>
            <p:nvPr/>
          </p:nvSpPr>
          <p:spPr bwMode="auto">
            <a:xfrm>
              <a:off x="0" y="1"/>
              <a:ext cx="19" cy="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B0F0"/>
            </a:solidFill>
            <a:ln w="13546"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799" tIns="50799" rIns="50799" bIns="50799" anchor="ctr"/>
            <a:lstStyle/>
            <a:p>
              <a:endParaRPr lang="lv-LV"/>
            </a:p>
          </p:txBody>
        </p:sp>
        <p:sp>
          <p:nvSpPr>
            <p:cNvPr id="12368" name="AutoShape 83"/>
            <p:cNvSpPr>
              <a:spLocks/>
            </p:cNvSpPr>
            <p:nvPr/>
          </p:nvSpPr>
          <p:spPr bwMode="auto">
            <a:xfrm>
              <a:off x="29" y="30"/>
              <a:ext cx="211" cy="20"/>
            </a:xfrm>
            <a:custGeom>
              <a:avLst/>
              <a:gdLst>
                <a:gd name="T0" fmla="*/ 106 w 21600"/>
                <a:gd name="T1" fmla="*/ 10 h 21600"/>
                <a:gd name="T2" fmla="*/ 106 w 21600"/>
                <a:gd name="T3" fmla="*/ 10 h 21600"/>
                <a:gd name="T4" fmla="*/ 106 w 21600"/>
                <a:gd name="T5" fmla="*/ 10 h 21600"/>
                <a:gd name="T6" fmla="*/ 106 w 21600"/>
                <a:gd name="T7" fmla="*/ 1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247650" indent="-247650"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buSzPct val="100000"/>
                <a:buFontTx/>
                <a:buChar char="•"/>
                <a:defRPr/>
              </a:pPr>
              <a:r>
                <a:rPr lang="et-EE" altLang="en-US" sz="984" b="1" dirty="0" err="1">
                  <a:latin typeface="Verdana" charset="0"/>
                  <a:ea typeface="Verdana" charset="0"/>
                  <a:cs typeface="Verdana" charset="0"/>
                  <a:sym typeface="Verdana" charset="0"/>
                </a:rPr>
                <a:t>State</a:t>
              </a:r>
              <a:r>
                <a:rPr lang="et-EE" altLang="en-US" sz="984" b="1" dirty="0">
                  <a:latin typeface="Verdana" charset="0"/>
                  <a:ea typeface="Verdana" charset="0"/>
                  <a:cs typeface="Verdana" charset="0"/>
                  <a:sym typeface="Verdana" charset="0"/>
                </a:rPr>
                <a:t> and </a:t>
              </a:r>
              <a:r>
                <a:rPr lang="et-EE" altLang="en-US" sz="984" b="1" dirty="0" err="1">
                  <a:latin typeface="Verdana" charset="0"/>
                  <a:ea typeface="Verdana" charset="0"/>
                  <a:cs typeface="Verdana" charset="0"/>
                  <a:sym typeface="Verdana" charset="0"/>
                </a:rPr>
                <a:t>Municipality</a:t>
              </a:r>
              <a:endParaRPr lang="et-EE" altLang="en-US" sz="2531" dirty="0"/>
            </a:p>
          </p:txBody>
        </p:sp>
        <p:sp>
          <p:nvSpPr>
            <p:cNvPr id="12369" name="AutoShape 84" descr="pattern.bmp"/>
            <p:cNvSpPr>
              <a:spLocks/>
            </p:cNvSpPr>
            <p:nvPr/>
          </p:nvSpPr>
          <p:spPr bwMode="auto">
            <a:xfrm>
              <a:off x="0" y="32"/>
              <a:ext cx="19" cy="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pattFill prst="ltDnDiag">
              <a:fgClr>
                <a:srgbClr val="FFC000"/>
              </a:fgClr>
              <a:bgClr>
                <a:schemeClr val="bg1"/>
              </a:bgClr>
            </a:pattFill>
            <a:ln w="13546"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799" tIns="50799" rIns="50799" bIns="50799" anchor="ctr"/>
            <a:lstStyle/>
            <a:p>
              <a:endParaRPr lang="lv-LV"/>
            </a:p>
          </p:txBody>
        </p:sp>
        <p:sp>
          <p:nvSpPr>
            <p:cNvPr id="12370" name="AutoShape 85"/>
            <p:cNvSpPr>
              <a:spLocks/>
            </p:cNvSpPr>
            <p:nvPr/>
          </p:nvSpPr>
          <p:spPr bwMode="auto">
            <a:xfrm>
              <a:off x="29" y="59"/>
              <a:ext cx="138" cy="24"/>
            </a:xfrm>
            <a:custGeom>
              <a:avLst/>
              <a:gdLst>
                <a:gd name="T0" fmla="*/ 58 w 21600"/>
                <a:gd name="T1" fmla="*/ 10 h 21600"/>
                <a:gd name="T2" fmla="*/ 58 w 21600"/>
                <a:gd name="T3" fmla="*/ 10 h 21600"/>
                <a:gd name="T4" fmla="*/ 58 w 21600"/>
                <a:gd name="T5" fmla="*/ 10 h 21600"/>
                <a:gd name="T6" fmla="*/ 58 w 21600"/>
                <a:gd name="T7" fmla="*/ 1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265113" indent="-265113"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buSzPct val="100000"/>
                <a:buFontTx/>
                <a:buChar char="•"/>
                <a:defRPr/>
              </a:pPr>
              <a:r>
                <a:rPr lang="et-EE" altLang="en-US" sz="984" b="1" dirty="0" err="1">
                  <a:latin typeface="Verdana" charset="0"/>
                  <a:ea typeface="Verdana" charset="0"/>
                  <a:cs typeface="Verdana" charset="0"/>
                  <a:sym typeface="Verdana" charset="0"/>
                </a:rPr>
                <a:t>Municipality</a:t>
              </a:r>
              <a:endParaRPr lang="et-EE" altLang="en-US" sz="2531" dirty="0"/>
            </a:p>
          </p:txBody>
        </p:sp>
        <p:sp>
          <p:nvSpPr>
            <p:cNvPr id="12371" name="AutoShape 86"/>
            <p:cNvSpPr>
              <a:spLocks/>
            </p:cNvSpPr>
            <p:nvPr/>
          </p:nvSpPr>
          <p:spPr bwMode="auto">
            <a:xfrm>
              <a:off x="0" y="61"/>
              <a:ext cx="19" cy="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C000"/>
            </a:solidFill>
            <a:ln w="13546"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799" tIns="50799" rIns="50799" bIns="50799" anchor="ctr"/>
            <a:lstStyle/>
            <a:p>
              <a:endParaRPr lang="lv-LV"/>
            </a:p>
          </p:txBody>
        </p:sp>
      </p:grpSp>
      <p:sp>
        <p:nvSpPr>
          <p:cNvPr id="12361" name="AutoShape 87"/>
          <p:cNvSpPr>
            <a:spLocks/>
          </p:cNvSpPr>
          <p:nvPr/>
        </p:nvSpPr>
        <p:spPr bwMode="auto">
          <a:xfrm>
            <a:off x="7051675" y="4178300"/>
            <a:ext cx="1120775" cy="374650"/>
          </a:xfrm>
          <a:custGeom>
            <a:avLst/>
            <a:gdLst>
              <a:gd name="T0" fmla="*/ 41346978 w 21600"/>
              <a:gd name="T1" fmla="*/ 4630789 h 21600"/>
              <a:gd name="T2" fmla="*/ 41346978 w 21600"/>
              <a:gd name="T3" fmla="*/ 4630789 h 21600"/>
              <a:gd name="T4" fmla="*/ 41346978 w 21600"/>
              <a:gd name="T5" fmla="*/ 4630789 h 21600"/>
              <a:gd name="T6" fmla="*/ 41346978 w 21600"/>
              <a:gd name="T7" fmla="*/ 463078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lv-LV"/>
          </a:p>
        </p:txBody>
      </p:sp>
      <p:sp>
        <p:nvSpPr>
          <p:cNvPr id="12362" name="AutoShape 88"/>
          <p:cNvSpPr>
            <a:spLocks/>
          </p:cNvSpPr>
          <p:nvPr/>
        </p:nvSpPr>
        <p:spPr bwMode="auto">
          <a:xfrm>
            <a:off x="6461125" y="5389563"/>
            <a:ext cx="2219325" cy="403225"/>
          </a:xfrm>
          <a:custGeom>
            <a:avLst/>
            <a:gdLst>
              <a:gd name="T0" fmla="*/ 1578769 w 21600"/>
              <a:gd name="T1" fmla="*/ 285750 h 21600"/>
              <a:gd name="T2" fmla="*/ 1578769 w 21600"/>
              <a:gd name="T3" fmla="*/ 285750 h 21600"/>
              <a:gd name="T4" fmla="*/ 1578769 w 21600"/>
              <a:gd name="T5" fmla="*/ 285750 h 21600"/>
              <a:gd name="T6" fmla="*/ 1578769 w 21600"/>
              <a:gd name="T7" fmla="*/ 2857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Decisions</a:t>
            </a:r>
            <a:r>
              <a:rPr lang="et-EE" altLang="en-US" sz="1055" b="1" dirty="0">
                <a:latin typeface="Verdana" charset="0"/>
                <a:ea typeface="Verdana" charset="0"/>
                <a:cs typeface="Verdana" charset="0"/>
                <a:sym typeface="Verdana" charset="0"/>
              </a:rPr>
              <a:t> on </a:t>
            </a:r>
            <a:r>
              <a:rPr lang="et-EE" altLang="en-US" sz="1055" b="1" dirty="0" err="1">
                <a:latin typeface="Verdana" charset="0"/>
                <a:ea typeface="Verdana" charset="0"/>
                <a:cs typeface="Verdana" charset="0"/>
                <a:sym typeface="Verdana" charset="0"/>
              </a:rPr>
              <a:t>assistance</a:t>
            </a:r>
            <a:r>
              <a:rPr lang="et-EE" altLang="en-US" sz="1055" b="1" dirty="0">
                <a:latin typeface="Verdana" charset="0"/>
                <a:ea typeface="Verdana" charset="0"/>
                <a:cs typeface="Verdana" charset="0"/>
                <a:sym typeface="Verdana" charset="0"/>
              </a:rPr>
              <a:t> and </a:t>
            </a:r>
            <a:r>
              <a:rPr lang="et-EE" altLang="en-US" sz="1055" b="1" dirty="0" err="1">
                <a:latin typeface="Verdana" charset="0"/>
                <a:ea typeface="Verdana" charset="0"/>
                <a:cs typeface="Verdana" charset="0"/>
                <a:sym typeface="Verdana" charset="0"/>
              </a:rPr>
              <a:t>placement</a:t>
            </a:r>
            <a:r>
              <a:rPr lang="et-EE" altLang="en-US" sz="1055" b="1" dirty="0">
                <a:latin typeface="Verdana" charset="0"/>
                <a:ea typeface="Verdana" charset="0"/>
                <a:cs typeface="Verdana" charset="0"/>
                <a:sym typeface="Verdana" charset="0"/>
              </a:rPr>
              <a:t> of a </a:t>
            </a:r>
            <a:r>
              <a:rPr lang="et-EE" altLang="en-US" sz="1055" b="1" dirty="0" err="1">
                <a:latin typeface="Verdana" charset="0"/>
                <a:ea typeface="Verdana" charset="0"/>
                <a:cs typeface="Verdana" charset="0"/>
                <a:sym typeface="Verdana" charset="0"/>
              </a:rPr>
              <a:t>child</a:t>
            </a:r>
            <a:r>
              <a:rPr lang="et-EE" altLang="en-US" sz="1055" b="1" dirty="0">
                <a:latin typeface="Verdana" charset="0"/>
                <a:ea typeface="Verdana" charset="0"/>
                <a:cs typeface="Verdana" charset="0"/>
                <a:sym typeface="Verdana" charset="0"/>
              </a:rPr>
              <a:t> </a:t>
            </a:r>
            <a:endParaRPr lang="et-EE" altLang="en-US" sz="1055" dirty="0"/>
          </a:p>
        </p:txBody>
      </p:sp>
      <p:sp>
        <p:nvSpPr>
          <p:cNvPr id="12363" name="Line 89"/>
          <p:cNvSpPr>
            <a:spLocks noChangeShapeType="1"/>
          </p:cNvSpPr>
          <p:nvPr/>
        </p:nvSpPr>
        <p:spPr bwMode="auto">
          <a:xfrm>
            <a:off x="1890713" y="5291138"/>
            <a:ext cx="69500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fontAlgn="auto" hangingPunct="1">
              <a:spcBef>
                <a:spcPts val="0"/>
              </a:spcBef>
              <a:spcAft>
                <a:spcPts val="0"/>
              </a:spcAft>
              <a:defRPr/>
            </a:pPr>
            <a:endParaRPr lang="en-US" sz="1266">
              <a:latin typeface="+mn-lt"/>
            </a:endParaRPr>
          </a:p>
        </p:txBody>
      </p:sp>
      <p:sp>
        <p:nvSpPr>
          <p:cNvPr id="12364" name="AutoShape 90"/>
          <p:cNvSpPr>
            <a:spLocks/>
          </p:cNvSpPr>
          <p:nvPr/>
        </p:nvSpPr>
        <p:spPr bwMode="auto">
          <a:xfrm>
            <a:off x="4500563" y="5757863"/>
            <a:ext cx="1989137" cy="222250"/>
          </a:xfrm>
          <a:custGeom>
            <a:avLst/>
            <a:gdLst>
              <a:gd name="T0" fmla="*/ 806450 w 21600"/>
              <a:gd name="T1" fmla="*/ 133350 h 21600"/>
              <a:gd name="T2" fmla="*/ 806450 w 21600"/>
              <a:gd name="T3" fmla="*/ 133350 h 21600"/>
              <a:gd name="T4" fmla="*/ 806450 w 21600"/>
              <a:gd name="T5" fmla="*/ 133350 h 21600"/>
              <a:gd name="T6" fmla="*/ 806450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Alternative</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care</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facilities</a:t>
            </a:r>
            <a:endParaRPr lang="et-EE" altLang="en-US" sz="1055" dirty="0"/>
          </a:p>
        </p:txBody>
      </p:sp>
      <p:sp>
        <p:nvSpPr>
          <p:cNvPr id="12365" name="AutoShape 91"/>
          <p:cNvSpPr>
            <a:spLocks/>
          </p:cNvSpPr>
          <p:nvPr/>
        </p:nvSpPr>
        <p:spPr bwMode="auto">
          <a:xfrm>
            <a:off x="4451350" y="6007100"/>
            <a:ext cx="2255838" cy="187325"/>
          </a:xfrm>
          <a:custGeom>
            <a:avLst/>
            <a:gdLst>
              <a:gd name="T0" fmla="*/ 1604169 w 21600"/>
              <a:gd name="T1" fmla="*/ 133350 h 21600"/>
              <a:gd name="T2" fmla="*/ 1604169 w 21600"/>
              <a:gd name="T3" fmla="*/ 133350 h 21600"/>
              <a:gd name="T4" fmla="*/ 1604169 w 21600"/>
              <a:gd name="T5" fmla="*/ 133350 h 21600"/>
              <a:gd name="T6" fmla="*/ 1604169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a:latin typeface="Verdana" charset="0"/>
                <a:ea typeface="Verdana" charset="0"/>
                <a:cs typeface="Verdana" charset="0"/>
                <a:sym typeface="Verdana" charset="0"/>
              </a:rPr>
              <a:t>In-</a:t>
            </a:r>
            <a:r>
              <a:rPr lang="et-EE" altLang="en-US" sz="1055" b="1" dirty="0" err="1">
                <a:latin typeface="Verdana" charset="0"/>
                <a:ea typeface="Verdana" charset="0"/>
                <a:cs typeface="Verdana" charset="0"/>
                <a:sym typeface="Verdana" charset="0"/>
              </a:rPr>
              <a:t>home</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assistance</a:t>
            </a:r>
            <a:r>
              <a:rPr lang="et-EE" altLang="en-US" sz="1055" b="1" dirty="0">
                <a:latin typeface="Verdana" charset="0"/>
                <a:ea typeface="Verdana" charset="0"/>
                <a:cs typeface="Verdana" charset="0"/>
                <a:sym typeface="Verdana" charset="0"/>
              </a:rPr>
              <a:t> and </a:t>
            </a:r>
            <a:r>
              <a:rPr lang="et-EE" altLang="en-US" sz="1055" b="1" dirty="0" err="1">
                <a:latin typeface="Verdana" charset="0"/>
                <a:ea typeface="Verdana" charset="0"/>
                <a:cs typeface="Verdana" charset="0"/>
                <a:sym typeface="Verdana" charset="0"/>
              </a:rPr>
              <a:t>community</a:t>
            </a:r>
            <a:r>
              <a:rPr lang="et-EE" altLang="en-US" sz="1055" b="1" dirty="0">
                <a:latin typeface="Verdana" charset="0"/>
                <a:ea typeface="Verdana" charset="0"/>
                <a:cs typeface="Verdana" charset="0"/>
                <a:sym typeface="Verdana" charset="0"/>
              </a:rPr>
              <a:t> </a:t>
            </a:r>
            <a:r>
              <a:rPr lang="et-EE" altLang="en-US" sz="1055" b="1" dirty="0" err="1">
                <a:latin typeface="Verdana" charset="0"/>
                <a:ea typeface="Verdana" charset="0"/>
                <a:cs typeface="Verdana" charset="0"/>
                <a:sym typeface="Verdana" charset="0"/>
              </a:rPr>
              <a:t>services</a:t>
            </a:r>
            <a:endParaRPr lang="et-EE" altLang="en-US" sz="1055" dirty="0"/>
          </a:p>
        </p:txBody>
      </p:sp>
      <p:sp>
        <p:nvSpPr>
          <p:cNvPr id="276" name="AutoShape 60"/>
          <p:cNvSpPr>
            <a:spLocks/>
          </p:cNvSpPr>
          <p:nvPr/>
        </p:nvSpPr>
        <p:spPr bwMode="auto">
          <a:xfrm>
            <a:off x="1712913" y="3775075"/>
            <a:ext cx="922337" cy="312738"/>
          </a:xfrm>
          <a:custGeom>
            <a:avLst/>
            <a:gdLst>
              <a:gd name="T0" fmla="*/ 27918001 w 21600"/>
              <a:gd name="T1" fmla="*/ 3215824 h 21600"/>
              <a:gd name="T2" fmla="*/ 27918001 w 21600"/>
              <a:gd name="T3" fmla="*/ 3215824 h 21600"/>
              <a:gd name="T4" fmla="*/ 27918001 w 21600"/>
              <a:gd name="T5" fmla="*/ 3215824 h 21600"/>
              <a:gd name="T6" fmla="*/ 27918001 w 21600"/>
              <a:gd name="T7" fmla="*/ 321582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lv-LV"/>
          </a:p>
        </p:txBody>
      </p:sp>
      <p:sp>
        <p:nvSpPr>
          <p:cNvPr id="277" name="AutoShape 60"/>
          <p:cNvSpPr>
            <a:spLocks/>
          </p:cNvSpPr>
          <p:nvPr/>
        </p:nvSpPr>
        <p:spPr bwMode="auto">
          <a:xfrm>
            <a:off x="1751013" y="5713413"/>
            <a:ext cx="920750" cy="311150"/>
          </a:xfrm>
          <a:custGeom>
            <a:avLst/>
            <a:gdLst>
              <a:gd name="T0" fmla="*/ 654844 w 21600"/>
              <a:gd name="T1" fmla="*/ 222250 h 21600"/>
              <a:gd name="T2" fmla="*/ 654844 w 21600"/>
              <a:gd name="T3" fmla="*/ 222250 h 21600"/>
              <a:gd name="T4" fmla="*/ 654844 w 21600"/>
              <a:gd name="T5" fmla="*/ 222250 h 21600"/>
              <a:gd name="T6" fmla="*/ 654844 w 21600"/>
              <a:gd name="T7" fmla="*/ 222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buSzPct val="100000"/>
              <a:defRPr/>
            </a:pPr>
            <a:r>
              <a:rPr lang="et-EE" altLang="en-US" sz="984" b="1" dirty="0" err="1">
                <a:latin typeface="Verdana" charset="0"/>
                <a:ea typeface="Verdana" charset="0"/>
                <a:cs typeface="Verdana" charset="0"/>
                <a:sym typeface="Verdana" charset="0"/>
              </a:rPr>
              <a:t>Municipal</a:t>
            </a:r>
            <a:r>
              <a:rPr lang="et-EE" altLang="en-US" sz="984" b="1" dirty="0">
                <a:latin typeface="Verdana" charset="0"/>
                <a:ea typeface="Verdana" charset="0"/>
                <a:cs typeface="Verdana" charset="0"/>
                <a:sym typeface="Verdana" charset="0"/>
              </a:rPr>
              <a:t> </a:t>
            </a:r>
            <a:r>
              <a:rPr lang="et-EE" altLang="en-US" sz="984" b="1" dirty="0" err="1">
                <a:latin typeface="Verdana" charset="0"/>
                <a:ea typeface="Verdana" charset="0"/>
                <a:cs typeface="Verdana" charset="0"/>
                <a:sym typeface="Verdana" charset="0"/>
              </a:rPr>
              <a:t>services</a:t>
            </a:r>
            <a:endParaRPr lang="et-EE" altLang="en-US" sz="2531" dirty="0"/>
          </a:p>
        </p:txBody>
      </p:sp>
      <p:sp>
        <p:nvSpPr>
          <p:cNvPr id="285" name="AutoShape 48"/>
          <p:cNvSpPr>
            <a:spLocks/>
          </p:cNvSpPr>
          <p:nvPr/>
        </p:nvSpPr>
        <p:spPr bwMode="auto">
          <a:xfrm>
            <a:off x="6237288" y="2611438"/>
            <a:ext cx="1289050" cy="187325"/>
          </a:xfrm>
          <a:custGeom>
            <a:avLst/>
            <a:gdLst>
              <a:gd name="T0" fmla="*/ 916782 w 21600"/>
              <a:gd name="T1" fmla="*/ 133350 h 21600"/>
              <a:gd name="T2" fmla="*/ 916782 w 21600"/>
              <a:gd name="T3" fmla="*/ 133350 h 21600"/>
              <a:gd name="T4" fmla="*/ 916782 w 21600"/>
              <a:gd name="T5" fmla="*/ 133350 h 21600"/>
              <a:gd name="T6" fmla="*/ 916782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Probation</a:t>
            </a:r>
            <a:endParaRPr lang="et-EE" altLang="en-US" sz="1055" dirty="0"/>
          </a:p>
        </p:txBody>
      </p:sp>
      <p:sp>
        <p:nvSpPr>
          <p:cNvPr id="286" name="AutoShape 48"/>
          <p:cNvSpPr>
            <a:spLocks/>
          </p:cNvSpPr>
          <p:nvPr/>
        </p:nvSpPr>
        <p:spPr bwMode="auto">
          <a:xfrm>
            <a:off x="6746875" y="6100763"/>
            <a:ext cx="1289050" cy="187325"/>
          </a:xfrm>
          <a:custGeom>
            <a:avLst/>
            <a:gdLst>
              <a:gd name="T0" fmla="*/ 916782 w 21600"/>
              <a:gd name="T1" fmla="*/ 133350 h 21600"/>
              <a:gd name="T2" fmla="*/ 916782 w 21600"/>
              <a:gd name="T3" fmla="*/ 133350 h 21600"/>
              <a:gd name="T4" fmla="*/ 916782 w 21600"/>
              <a:gd name="T5" fmla="*/ 133350 h 21600"/>
              <a:gd name="T6" fmla="*/ 916782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a:latin typeface="Verdana" charset="0"/>
                <a:ea typeface="Verdana" charset="0"/>
                <a:cs typeface="Verdana" charset="0"/>
                <a:sym typeface="Verdana" charset="0"/>
              </a:rPr>
              <a:t>Home </a:t>
            </a:r>
            <a:r>
              <a:rPr lang="et-EE" altLang="en-US" sz="1055" b="1" dirty="0" err="1">
                <a:latin typeface="Verdana" charset="0"/>
                <a:ea typeface="Verdana" charset="0"/>
                <a:cs typeface="Verdana" charset="0"/>
                <a:sym typeface="Verdana" charset="0"/>
              </a:rPr>
              <a:t>visits</a:t>
            </a:r>
            <a:endParaRPr lang="et-EE" altLang="en-US" sz="1055" dirty="0"/>
          </a:p>
        </p:txBody>
      </p:sp>
      <p:sp>
        <p:nvSpPr>
          <p:cNvPr id="287" name="AutoShape 48"/>
          <p:cNvSpPr>
            <a:spLocks/>
          </p:cNvSpPr>
          <p:nvPr/>
        </p:nvSpPr>
        <p:spPr bwMode="auto">
          <a:xfrm>
            <a:off x="6353175" y="5019675"/>
            <a:ext cx="1820863" cy="214313"/>
          </a:xfrm>
          <a:custGeom>
            <a:avLst/>
            <a:gdLst>
              <a:gd name="T0" fmla="*/ 916782 w 21600"/>
              <a:gd name="T1" fmla="*/ 133350 h 21600"/>
              <a:gd name="T2" fmla="*/ 916782 w 21600"/>
              <a:gd name="T3" fmla="*/ 133350 h 21600"/>
              <a:gd name="T4" fmla="*/ 916782 w 21600"/>
              <a:gd name="T5" fmla="*/ 133350 h 21600"/>
              <a:gd name="T6" fmla="*/ 916782 w 21600"/>
              <a:gd name="T7" fmla="*/ 133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12477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477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477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477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477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477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auto" hangingPunct="1">
              <a:spcBef>
                <a:spcPts val="141"/>
              </a:spcBef>
              <a:spcAft>
                <a:spcPts val="0"/>
              </a:spcAft>
              <a:defRPr/>
            </a:pPr>
            <a:r>
              <a:rPr lang="et-EE" altLang="en-US" sz="1055" b="1" dirty="0" err="1">
                <a:latin typeface="Verdana" charset="0"/>
                <a:ea typeface="Verdana" charset="0"/>
                <a:cs typeface="Verdana" charset="0"/>
                <a:sym typeface="Verdana" charset="0"/>
              </a:rPr>
              <a:t>Prevention</a:t>
            </a:r>
            <a:r>
              <a:rPr lang="et-EE" altLang="en-US" sz="1055" b="1" dirty="0">
                <a:latin typeface="Verdana" charset="0"/>
                <a:ea typeface="Verdana" charset="0"/>
                <a:cs typeface="Verdana" charset="0"/>
                <a:sym typeface="Verdana" charset="0"/>
              </a:rPr>
              <a:t> programmes </a:t>
            </a:r>
            <a:endParaRPr lang="et-EE" altLang="en-US" sz="1055"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ealkiri 1"/>
          <p:cNvSpPr>
            <a:spLocks noGrp="1"/>
          </p:cNvSpPr>
          <p:nvPr>
            <p:ph type="title"/>
          </p:nvPr>
        </p:nvSpPr>
        <p:spPr>
          <a:xfrm>
            <a:off x="2292350" y="585788"/>
            <a:ext cx="8126413" cy="915987"/>
          </a:xfrm>
        </p:spPr>
        <p:txBody>
          <a:bodyPr rtlCol="0">
            <a:normAutofit fontScale="90000"/>
          </a:bodyPr>
          <a:lstStyle/>
          <a:p>
            <a:pPr fontAlgn="auto">
              <a:spcAft>
                <a:spcPts val="0"/>
              </a:spcAft>
              <a:defRPr/>
            </a:pPr>
            <a:r>
              <a:rPr lang="et-EE" altLang="et-EE" dirty="0" err="1">
                <a:ea typeface="Roboto Regular" panose="02000000000000000000" pitchFamily="2" charset="0"/>
                <a:cs typeface="Roboto Regular" panose="02000000000000000000" pitchFamily="2" charset="0"/>
              </a:rPr>
              <a:t>Getting</a:t>
            </a:r>
            <a:r>
              <a:rPr lang="et-EE" altLang="et-EE" dirty="0">
                <a:ea typeface="Roboto Regular" panose="02000000000000000000" pitchFamily="2" charset="0"/>
                <a:cs typeface="Roboto Regular" panose="02000000000000000000" pitchFamily="2" charset="0"/>
              </a:rPr>
              <a:t> </a:t>
            </a:r>
            <a:r>
              <a:rPr lang="et-EE" altLang="et-EE" dirty="0" err="1">
                <a:ea typeface="Roboto Regular" panose="02000000000000000000" pitchFamily="2" charset="0"/>
                <a:cs typeface="Roboto Regular" panose="02000000000000000000" pitchFamily="2" charset="0"/>
              </a:rPr>
              <a:t>evidence</a:t>
            </a:r>
            <a:r>
              <a:rPr lang="et-EE" altLang="et-EE" dirty="0">
                <a:ea typeface="Roboto Regular" panose="02000000000000000000" pitchFamily="2" charset="0"/>
                <a:cs typeface="Roboto Regular" panose="02000000000000000000" pitchFamily="2" charset="0"/>
              </a:rPr>
              <a:t> </a:t>
            </a:r>
            <a:r>
              <a:rPr lang="et-EE" altLang="et-EE" dirty="0" err="1">
                <a:ea typeface="Roboto Regular" panose="02000000000000000000" pitchFamily="2" charset="0"/>
                <a:cs typeface="Roboto Regular" panose="02000000000000000000" pitchFamily="2" charset="0"/>
              </a:rPr>
              <a:t>into</a:t>
            </a:r>
            <a:r>
              <a:rPr lang="et-EE" altLang="et-EE" dirty="0">
                <a:ea typeface="Roboto Regular" panose="02000000000000000000" pitchFamily="2" charset="0"/>
                <a:cs typeface="Roboto Regular" panose="02000000000000000000" pitchFamily="2" charset="0"/>
              </a:rPr>
              <a:t> </a:t>
            </a:r>
            <a:r>
              <a:rPr lang="et-EE" altLang="et-EE" dirty="0" err="1">
                <a:ea typeface="Roboto Regular" panose="02000000000000000000" pitchFamily="2" charset="0"/>
                <a:cs typeface="Roboto Regular" panose="02000000000000000000" pitchFamily="2" charset="0"/>
              </a:rPr>
              <a:t>policy</a:t>
            </a:r>
            <a:r>
              <a:rPr lang="et-EE" altLang="et-EE" dirty="0">
                <a:ea typeface="Roboto Regular" panose="02000000000000000000" pitchFamily="2" charset="0"/>
                <a:cs typeface="Roboto Regular" panose="02000000000000000000" pitchFamily="2" charset="0"/>
              </a:rPr>
              <a:t> and </a:t>
            </a:r>
            <a:r>
              <a:rPr lang="et-EE" altLang="et-EE" dirty="0" err="1">
                <a:ea typeface="Roboto Regular" panose="02000000000000000000" pitchFamily="2" charset="0"/>
                <a:cs typeface="Roboto Regular" panose="02000000000000000000" pitchFamily="2" charset="0"/>
              </a:rPr>
              <a:t>practice</a:t>
            </a:r>
            <a:endParaRPr lang="en-GB" altLang="et-EE" dirty="0">
              <a:ea typeface="Roboto Regular" panose="02000000000000000000" pitchFamily="2" charset="0"/>
              <a:cs typeface="Roboto Regular" panose="02000000000000000000" pitchFamily="2" charset="0"/>
            </a:endParaRPr>
          </a:p>
        </p:txBody>
      </p:sp>
      <p:sp>
        <p:nvSpPr>
          <p:cNvPr id="24579" name="Sisu kohatäide 2"/>
          <p:cNvSpPr>
            <a:spLocks noGrp="1"/>
          </p:cNvSpPr>
          <p:nvPr>
            <p:ph idx="1"/>
          </p:nvPr>
        </p:nvSpPr>
        <p:spPr>
          <a:xfrm>
            <a:off x="2497138" y="1701800"/>
            <a:ext cx="8937625" cy="5156200"/>
          </a:xfrm>
        </p:spPr>
        <p:txBody>
          <a:bodyPr rtlCol="0">
            <a:normAutofit fontScale="55000" lnSpcReduction="20000"/>
          </a:bodyPr>
          <a:lstStyle/>
          <a:p>
            <a:pPr marL="128588" lvl="1" indent="0" fontAlgn="auto">
              <a:buClr>
                <a:schemeClr val="accent1">
                  <a:lumMod val="75000"/>
                </a:schemeClr>
              </a:buClr>
              <a:buFont typeface="Arial"/>
              <a:buNone/>
              <a:defRPr/>
            </a:pPr>
            <a:endParaRPr lang="en-US" altLang="et-EE" sz="3500" b="1" dirty="0">
              <a:ea typeface="Roboto Regular" panose="02000000000000000000" pitchFamily="2" charset="0"/>
              <a:cs typeface="Roboto Regular" panose="02000000000000000000" pitchFamily="2" charset="0"/>
            </a:endParaRPr>
          </a:p>
          <a:p>
            <a:pPr marL="128588" lvl="1" indent="0" fontAlgn="auto">
              <a:buClr>
                <a:schemeClr val="accent1">
                  <a:lumMod val="75000"/>
                </a:schemeClr>
              </a:buClr>
              <a:buFont typeface="Arial"/>
              <a:buNone/>
              <a:defRPr/>
            </a:pPr>
            <a:r>
              <a:rPr lang="en-US" altLang="et-EE" sz="3500" b="1" dirty="0">
                <a:ea typeface="Roboto Regular" panose="02000000000000000000" pitchFamily="2" charset="0"/>
                <a:cs typeface="Roboto Regular" panose="02000000000000000000" pitchFamily="2" charset="0"/>
              </a:rPr>
              <a:t>CHILDREN AND FAMILY WELL-BEING PROFILE </a:t>
            </a:r>
          </a:p>
          <a:p>
            <a:pPr lvl="2" fontAlgn="auto">
              <a:buClr>
                <a:schemeClr val="accent1">
                  <a:lumMod val="75000"/>
                </a:schemeClr>
              </a:buClr>
              <a:buFont typeface="Wingdings 3" panose="05040102010807070707" pitchFamily="18" charset="2"/>
              <a:buChar char=""/>
              <a:defRPr/>
            </a:pPr>
            <a:r>
              <a:rPr lang="en-US" altLang="et-EE" sz="3500" dirty="0">
                <a:ea typeface="Roboto Regular" panose="02000000000000000000" pitchFamily="2" charset="0"/>
                <a:cs typeface="Roboto Regular" panose="02000000000000000000" pitchFamily="2" charset="0"/>
              </a:rPr>
              <a:t>To promote evidence-based policy making in local level</a:t>
            </a:r>
          </a:p>
          <a:p>
            <a:pPr lvl="2" fontAlgn="auto">
              <a:buClr>
                <a:schemeClr val="accent1">
                  <a:lumMod val="75000"/>
                </a:schemeClr>
              </a:buClr>
              <a:buFont typeface="Wingdings 3" panose="05040102010807070707" pitchFamily="18" charset="2"/>
              <a:buChar char=""/>
              <a:defRPr/>
            </a:pPr>
            <a:r>
              <a:rPr lang="en-US" altLang="et-EE" sz="3500" dirty="0">
                <a:ea typeface="Roboto Regular" panose="02000000000000000000" pitchFamily="2" charset="0"/>
                <a:cs typeface="Roboto Regular" panose="02000000000000000000" pitchFamily="2" charset="0"/>
              </a:rPr>
              <a:t>Set of indicators, tools to collect and analyze the data</a:t>
            </a:r>
          </a:p>
          <a:p>
            <a:pPr lvl="2" fontAlgn="auto">
              <a:buClr>
                <a:schemeClr val="accent1">
                  <a:lumMod val="75000"/>
                </a:schemeClr>
              </a:buClr>
              <a:buFont typeface="Wingdings 3" panose="05040102010807070707" pitchFamily="18" charset="2"/>
              <a:buChar char=""/>
              <a:defRPr/>
            </a:pPr>
            <a:r>
              <a:rPr lang="en-US" altLang="et-EE" sz="3500" dirty="0">
                <a:ea typeface="Roboto Regular" panose="02000000000000000000" pitchFamily="2" charset="0"/>
                <a:cs typeface="Roboto Regular" panose="02000000000000000000" pitchFamily="2" charset="0"/>
              </a:rPr>
              <a:t>Pilot in 2015-2016:</a:t>
            </a:r>
          </a:p>
          <a:p>
            <a:pPr lvl="3" fontAlgn="auto">
              <a:buClr>
                <a:schemeClr val="accent1">
                  <a:lumMod val="75000"/>
                </a:schemeClr>
              </a:buClr>
              <a:buFont typeface="Wingdings 3" panose="05040102010807070707" pitchFamily="18" charset="2"/>
              <a:buChar char=""/>
              <a:defRPr/>
            </a:pPr>
            <a:r>
              <a:rPr lang="en-US" altLang="et-EE" sz="3500" dirty="0">
                <a:ea typeface="Roboto Regular" panose="02000000000000000000" pitchFamily="2" charset="0"/>
                <a:cs typeface="Roboto Regular" panose="02000000000000000000" pitchFamily="2" charset="0"/>
              </a:rPr>
              <a:t>Development of the profile, testing in 8 municipalities,</a:t>
            </a:r>
          </a:p>
          <a:p>
            <a:pPr lvl="3" fontAlgn="auto">
              <a:buClr>
                <a:schemeClr val="accent1">
                  <a:lumMod val="75000"/>
                </a:schemeClr>
              </a:buClr>
              <a:buFont typeface="Wingdings 3" panose="05040102010807070707" pitchFamily="18" charset="2"/>
              <a:buChar char=""/>
              <a:defRPr/>
            </a:pPr>
            <a:r>
              <a:rPr lang="en-US" altLang="et-EE" sz="3500" dirty="0">
                <a:ea typeface="Roboto Regular" panose="02000000000000000000" pitchFamily="2" charset="0"/>
                <a:cs typeface="Roboto Regular" panose="02000000000000000000" pitchFamily="2" charset="0"/>
              </a:rPr>
              <a:t>Data collection and analysis support</a:t>
            </a:r>
          </a:p>
          <a:p>
            <a:pPr lvl="3" fontAlgn="auto">
              <a:buClr>
                <a:schemeClr val="accent1">
                  <a:lumMod val="75000"/>
                </a:schemeClr>
              </a:buClr>
              <a:buFont typeface="Wingdings 3" panose="05040102010807070707" pitchFamily="18" charset="2"/>
              <a:buChar char=""/>
              <a:defRPr/>
            </a:pPr>
            <a:r>
              <a:rPr lang="en-US" altLang="et-EE" sz="3500" dirty="0">
                <a:ea typeface="Roboto Regular" panose="02000000000000000000" pitchFamily="2" charset="0"/>
                <a:cs typeface="Roboto Regular" panose="02000000000000000000" pitchFamily="2" charset="0"/>
              </a:rPr>
              <a:t>Consultations for municipalities on strategic planning</a:t>
            </a:r>
          </a:p>
          <a:p>
            <a:pPr lvl="2" fontAlgn="auto">
              <a:buClr>
                <a:schemeClr val="accent1">
                  <a:lumMod val="75000"/>
                </a:schemeClr>
              </a:buClr>
              <a:buFont typeface="Wingdings 3" panose="05040102010807070707" pitchFamily="18" charset="2"/>
              <a:buChar char=""/>
              <a:defRPr/>
            </a:pPr>
            <a:r>
              <a:rPr lang="en-US" altLang="et-EE" sz="3500" dirty="0">
                <a:ea typeface="Roboto Regular" panose="02000000000000000000" pitchFamily="2" charset="0"/>
                <a:cs typeface="Roboto Regular" panose="02000000000000000000" pitchFamily="2" charset="0"/>
              </a:rPr>
              <a:t>Continuous strategic support by the State Child Protection Unit </a:t>
            </a:r>
          </a:p>
          <a:p>
            <a:pPr lvl="3" fontAlgn="auto">
              <a:buClr>
                <a:schemeClr val="accent1">
                  <a:lumMod val="75000"/>
                </a:schemeClr>
              </a:buClr>
              <a:buFont typeface="Wingdings 3" panose="05040102010807070707" pitchFamily="18" charset="2"/>
              <a:buChar char=""/>
              <a:defRPr/>
            </a:pPr>
            <a:endParaRPr lang="en-US" altLang="et-EE" sz="3500" b="1" dirty="0">
              <a:ea typeface="Roboto Regular" panose="02000000000000000000" pitchFamily="2" charset="0"/>
              <a:cs typeface="Roboto Regular" panose="02000000000000000000" pitchFamily="2" charset="0"/>
            </a:endParaRPr>
          </a:p>
          <a:p>
            <a:pPr marL="128588" lvl="1" indent="0" fontAlgn="auto">
              <a:buClr>
                <a:schemeClr val="accent1">
                  <a:lumMod val="75000"/>
                </a:schemeClr>
              </a:buClr>
              <a:buFont typeface="Arial"/>
              <a:buNone/>
              <a:defRPr/>
            </a:pPr>
            <a:r>
              <a:rPr lang="en-US" altLang="et-EE" sz="3500" b="1" dirty="0">
                <a:ea typeface="Roboto Regular" panose="02000000000000000000" pitchFamily="2" charset="0"/>
                <a:cs typeface="Roboto Regular" panose="02000000000000000000" pitchFamily="2" charset="0"/>
              </a:rPr>
              <a:t>EVALUATION AND ASSESSMENT OF INTERVENTIONS</a:t>
            </a:r>
          </a:p>
          <a:p>
            <a:pPr lvl="1" fontAlgn="auto">
              <a:buClr>
                <a:schemeClr val="accent1">
                  <a:lumMod val="75000"/>
                </a:schemeClr>
              </a:buClr>
              <a:buFont typeface="Wingdings 3" panose="05040102010807070707" pitchFamily="18" charset="2"/>
              <a:buChar char=""/>
              <a:defRPr/>
            </a:pPr>
            <a:r>
              <a:rPr lang="en-US" altLang="et-EE" sz="3500" dirty="0">
                <a:ea typeface="Roboto Regular" panose="02000000000000000000" pitchFamily="2" charset="0"/>
                <a:cs typeface="Roboto Regular" panose="02000000000000000000" pitchFamily="2" charset="0"/>
              </a:rPr>
              <a:t>Piloting evidence based programs (Incredible Years, Good Behavior Games, </a:t>
            </a:r>
            <a:r>
              <a:rPr lang="en-US" altLang="et-EE" sz="3500" dirty="0" err="1">
                <a:ea typeface="Roboto Regular" panose="02000000000000000000" pitchFamily="2" charset="0"/>
                <a:cs typeface="Roboto Regular" panose="02000000000000000000" pitchFamily="2" charset="0"/>
              </a:rPr>
              <a:t>KiVA</a:t>
            </a:r>
            <a:r>
              <a:rPr lang="en-US" altLang="et-EE" sz="3500" dirty="0">
                <a:ea typeface="Roboto Regular" panose="02000000000000000000" pitchFamily="2" charset="0"/>
                <a:cs typeface="Roboto Regular" panose="02000000000000000000" pitchFamily="2" charset="0"/>
              </a:rPr>
              <a:t>, </a:t>
            </a:r>
            <a:r>
              <a:rPr lang="en-US" altLang="et-EE" sz="3500" dirty="0" err="1">
                <a:ea typeface="Roboto Regular" panose="02000000000000000000" pitchFamily="2" charset="0"/>
                <a:cs typeface="Roboto Regular" panose="02000000000000000000" pitchFamily="2" charset="0"/>
              </a:rPr>
              <a:t>Multidimentional</a:t>
            </a:r>
            <a:r>
              <a:rPr lang="en-US" altLang="et-EE" sz="3500" dirty="0">
                <a:ea typeface="Roboto Regular" panose="02000000000000000000" pitchFamily="2" charset="0"/>
                <a:cs typeface="Roboto Regular" panose="02000000000000000000" pitchFamily="2" charset="0"/>
              </a:rPr>
              <a:t> Family Therapy, ART)</a:t>
            </a:r>
          </a:p>
          <a:p>
            <a:pPr marL="311150" lvl="2" indent="0" fontAlgn="auto">
              <a:buClr>
                <a:schemeClr val="accent1">
                  <a:lumMod val="75000"/>
                </a:schemeClr>
              </a:buClr>
              <a:buFont typeface="Arial"/>
              <a:buNone/>
              <a:defRPr/>
            </a:pPr>
            <a:endParaRPr lang="en-US" altLang="et-EE" sz="1400" dirty="0">
              <a:ea typeface="Roboto Regular" panose="02000000000000000000" pitchFamily="2" charset="0"/>
              <a:cs typeface="Roboto Regular"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p:cNvSpPr>
            <a:spLocks noGrp="1"/>
          </p:cNvSpPr>
          <p:nvPr>
            <p:ph type="title"/>
          </p:nvPr>
        </p:nvSpPr>
        <p:spPr/>
        <p:txBody>
          <a:bodyPr/>
          <a:lstStyle/>
          <a:p>
            <a:r>
              <a:rPr lang="et-EE" altLang="lv-LV" sz="3600" b="1">
                <a:ln>
                  <a:noFill/>
                </a:ln>
                <a:ea typeface="Corbel" panose="020B0503020204020204" pitchFamily="34" charset="0"/>
                <a:cs typeface="Corbel" panose="020B0503020204020204" pitchFamily="34" charset="0"/>
              </a:rPr>
              <a:t>Relevant reforms and initiatives</a:t>
            </a:r>
          </a:p>
        </p:txBody>
      </p:sp>
      <p:sp>
        <p:nvSpPr>
          <p:cNvPr id="17411" name="Sisu kohatäide 2"/>
          <p:cNvSpPr>
            <a:spLocks noGrp="1"/>
          </p:cNvSpPr>
          <p:nvPr>
            <p:ph idx="1"/>
          </p:nvPr>
        </p:nvSpPr>
        <p:spPr>
          <a:xfrm>
            <a:off x="1484313" y="2054225"/>
            <a:ext cx="10323512" cy="3952875"/>
          </a:xfrm>
        </p:spPr>
        <p:txBody>
          <a:bodyPr>
            <a:normAutofit/>
          </a:bodyPr>
          <a:lstStyle/>
          <a:p>
            <a:pPr>
              <a:lnSpc>
                <a:spcPct val="80000"/>
              </a:lnSpc>
            </a:pPr>
            <a:r>
              <a:rPr lang="et-EE" altLang="lv-LV" sz="2000" b="1">
                <a:ea typeface="Corbel" panose="020B0503020204020204" pitchFamily="34" charset="0"/>
                <a:cs typeface="Corbel" panose="020B0503020204020204" pitchFamily="34" charset="0"/>
              </a:rPr>
              <a:t>Children in conflict with the law </a:t>
            </a:r>
            <a:r>
              <a:rPr lang="et-EE" altLang="lv-LV" sz="2000">
                <a:ea typeface="Corbel" panose="020B0503020204020204" pitchFamily="34" charset="0"/>
                <a:cs typeface="Corbel" panose="020B0503020204020204" pitchFamily="34" charset="0"/>
              </a:rPr>
              <a:t>– juvenile committees closed down and providing support not punishment through the child protection system (social rehabilitation, mediation, incl closed institution)</a:t>
            </a:r>
          </a:p>
          <a:p>
            <a:pPr>
              <a:lnSpc>
                <a:spcPct val="80000"/>
              </a:lnSpc>
            </a:pPr>
            <a:r>
              <a:rPr lang="et-EE" altLang="lv-LV" sz="2000" b="1">
                <a:ea typeface="Corbel" panose="020B0503020204020204" pitchFamily="34" charset="0"/>
                <a:cs typeface="Corbel" panose="020B0503020204020204" pitchFamily="34" charset="0"/>
              </a:rPr>
              <a:t>Alternative care </a:t>
            </a:r>
            <a:r>
              <a:rPr lang="et-EE" altLang="lv-LV" sz="2000">
                <a:ea typeface="Corbel" panose="020B0503020204020204" pitchFamily="34" charset="0"/>
                <a:cs typeface="Corbel" panose="020B0503020204020204" pitchFamily="34" charset="0"/>
              </a:rPr>
              <a:t>– </a:t>
            </a:r>
            <a:r>
              <a:rPr lang="et-EE" altLang="lv-LV" sz="2000" u="sng">
                <a:ea typeface="Corbel" panose="020B0503020204020204" pitchFamily="34" charset="0"/>
                <a:cs typeface="Corbel" panose="020B0503020204020204" pitchFamily="34" charset="0"/>
              </a:rPr>
              <a:t>law change</a:t>
            </a:r>
            <a:r>
              <a:rPr lang="et-EE" altLang="lv-LV" sz="2000">
                <a:ea typeface="Corbel" panose="020B0503020204020204" pitchFamily="34" charset="0"/>
                <a:cs typeface="Corbel" panose="020B0503020204020204" pitchFamily="34" charset="0"/>
              </a:rPr>
              <a:t>: after 2018 local municipalities will be responsible for organizing alternative care services including state funding. </a:t>
            </a:r>
            <a:r>
              <a:rPr lang="et-EE" altLang="lv-LV" sz="2000" u="sng">
                <a:ea typeface="Corbel" panose="020B0503020204020204" pitchFamily="34" charset="0"/>
                <a:cs typeface="Corbel" panose="020B0503020204020204" pitchFamily="34" charset="0"/>
              </a:rPr>
              <a:t>Improving DI </a:t>
            </a:r>
            <a:r>
              <a:rPr lang="et-EE" altLang="lv-LV" sz="2000">
                <a:ea typeface="Corbel" panose="020B0503020204020204" pitchFamily="34" charset="0"/>
                <a:cs typeface="Corbel" panose="020B0503020204020204" pitchFamily="34" charset="0"/>
              </a:rPr>
              <a:t>- moving towards family based care, professional foster families (ESF 2014-2020)</a:t>
            </a:r>
          </a:p>
          <a:p>
            <a:pPr>
              <a:lnSpc>
                <a:spcPct val="80000"/>
              </a:lnSpc>
            </a:pPr>
            <a:r>
              <a:rPr lang="et-EE" altLang="lv-LV" sz="2000" b="1">
                <a:ea typeface="Corbel" panose="020B0503020204020204" pitchFamily="34" charset="0"/>
                <a:cs typeface="Corbel" panose="020B0503020204020204" pitchFamily="34" charset="0"/>
              </a:rPr>
              <a:t>Children with disabilities </a:t>
            </a:r>
            <a:r>
              <a:rPr lang="et-EE" altLang="lv-LV" sz="2000">
                <a:ea typeface="Corbel" panose="020B0503020204020204" pitchFamily="34" charset="0"/>
                <a:cs typeface="Corbel" panose="020B0503020204020204" pitchFamily="34" charset="0"/>
              </a:rPr>
              <a:t>– increasing the availability and accessibility of the support services, integrating services between education and social sector. (33 mill euros 2017-2020). More responsibility organising services given to local government with state funding.</a:t>
            </a:r>
          </a:p>
          <a:p>
            <a:pPr>
              <a:lnSpc>
                <a:spcPct val="80000"/>
              </a:lnSpc>
            </a:pPr>
            <a:r>
              <a:rPr lang="et-EE" altLang="lv-LV" sz="2000" b="1">
                <a:ea typeface="Corbel" panose="020B0503020204020204" pitchFamily="34" charset="0"/>
                <a:cs typeface="Corbel" panose="020B0503020204020204" pitchFamily="34" charset="0"/>
              </a:rPr>
              <a:t>Investments to child day care</a:t>
            </a:r>
            <a:r>
              <a:rPr lang="mr-IN" altLang="lv-LV" sz="2000">
                <a:ea typeface="Corbel" panose="020B0503020204020204" pitchFamily="34" charset="0"/>
                <a:cs typeface="Corbel" panose="020B0503020204020204" pitchFamily="34" charset="0"/>
              </a:rPr>
              <a:t>–</a:t>
            </a:r>
            <a:r>
              <a:rPr lang="et-EE" altLang="lv-LV" sz="2000">
                <a:ea typeface="Corbel" panose="020B0503020204020204" pitchFamily="34" charset="0"/>
                <a:cs typeface="Corbel" panose="020B0503020204020204" pitchFamily="34" charset="0"/>
              </a:rPr>
              <a:t> in </a:t>
            </a:r>
            <a:r>
              <a:rPr lang="en-US" altLang="lv-LV" sz="2000"/>
              <a:t>2017 local municipalities and private sector are supported to build new and flexible child day care places (ESF 2014-2020)</a:t>
            </a:r>
          </a:p>
          <a:p>
            <a:pPr>
              <a:lnSpc>
                <a:spcPct val="80000"/>
              </a:lnSpc>
            </a:pPr>
            <a:r>
              <a:rPr lang="en-US" altLang="lv-LV" sz="2000" b="1">
                <a:ea typeface="Corbel" panose="020B0503020204020204" pitchFamily="34" charset="0"/>
                <a:cs typeface="Corbel" panose="020B0503020204020204" pitchFamily="34" charset="0"/>
              </a:rPr>
              <a:t>Increased family benefits </a:t>
            </a:r>
            <a:r>
              <a:rPr lang="mr-IN" altLang="lv-LV" sz="2000">
                <a:ea typeface="Corbel" panose="020B0503020204020204" pitchFamily="34" charset="0"/>
                <a:cs typeface="Corbel" panose="020B0503020204020204" pitchFamily="34" charset="0"/>
              </a:rPr>
              <a:t>–</a:t>
            </a:r>
            <a:r>
              <a:rPr lang="en-US" altLang="lv-LV" sz="2000">
                <a:ea typeface="Corbel" panose="020B0503020204020204" pitchFamily="34" charset="0"/>
                <a:cs typeface="Corbel" panose="020B0503020204020204" pitchFamily="34" charset="0"/>
              </a:rPr>
              <a:t> additional benefits for families with more than 3 children (3-6 children 200 eur, 7 and more 370 eur per month)</a:t>
            </a:r>
            <a:endParaRPr lang="et-EE" altLang="lv-LV" sz="2000" b="1">
              <a:ea typeface="Corbel" panose="020B0503020204020204" pitchFamily="34" charset="0"/>
              <a:cs typeface="Corbel" panose="020B05030202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lv-LV">
                <a:ln>
                  <a:noFill/>
                </a:ln>
              </a:rPr>
              <a:t>Preparing next reforms</a:t>
            </a:r>
          </a:p>
        </p:txBody>
      </p:sp>
      <p:sp>
        <p:nvSpPr>
          <p:cNvPr id="3" name="Content Placeholder 2"/>
          <p:cNvSpPr>
            <a:spLocks noGrp="1"/>
          </p:cNvSpPr>
          <p:nvPr>
            <p:ph idx="1"/>
          </p:nvPr>
        </p:nvSpPr>
        <p:spPr/>
        <p:txBody>
          <a:bodyPr>
            <a:normAutofit/>
          </a:bodyPr>
          <a:lstStyle/>
          <a:p>
            <a:pPr>
              <a:lnSpc>
                <a:spcPct val="80000"/>
              </a:lnSpc>
            </a:pPr>
            <a:r>
              <a:rPr lang="et-EE" altLang="lv-LV" sz="2200" b="1">
                <a:ea typeface="Corbel" panose="020B0503020204020204" pitchFamily="34" charset="0"/>
                <a:cs typeface="Corbel" panose="020B0503020204020204" pitchFamily="34" charset="0"/>
              </a:rPr>
              <a:t>Reforming the system of parental leave and benefits: </a:t>
            </a:r>
            <a:r>
              <a:rPr lang="et-EE" altLang="lv-LV" sz="2200" u="sng">
                <a:ea typeface="Corbel" panose="020B0503020204020204" pitchFamily="34" charset="0"/>
                <a:cs typeface="Corbel" panose="020B0503020204020204" pitchFamily="34" charset="0"/>
              </a:rPr>
              <a:t>better flexibility</a:t>
            </a:r>
            <a:r>
              <a:rPr lang="et-EE" altLang="lv-LV" sz="2200">
                <a:ea typeface="Corbel" panose="020B0503020204020204" pitchFamily="34" charset="0"/>
                <a:cs typeface="Corbel" panose="020B0503020204020204" pitchFamily="34" charset="0"/>
              </a:rPr>
              <a:t> (parental benefit can be used during 3 years instead of current 1,5 year) and supporting fathers involvement (1-month individual right added to the current parental benefit period)</a:t>
            </a:r>
          </a:p>
          <a:p>
            <a:pPr>
              <a:lnSpc>
                <a:spcPct val="80000"/>
              </a:lnSpc>
            </a:pPr>
            <a:r>
              <a:rPr lang="en-US" altLang="lv-LV" sz="2200" b="1">
                <a:ea typeface="Corbel" panose="020B0503020204020204" pitchFamily="34" charset="0"/>
                <a:cs typeface="Corbel" panose="020B0503020204020204" pitchFamily="34" charset="0"/>
              </a:rPr>
              <a:t>State support for employers in employing 13-16 y/o</a:t>
            </a:r>
            <a:r>
              <a:rPr lang="en-US" altLang="lv-LV" sz="2200">
                <a:ea typeface="Corbel" panose="020B0503020204020204" pitchFamily="34" charset="0"/>
                <a:cs typeface="Corbel" panose="020B0503020204020204" pitchFamily="34" charset="0"/>
              </a:rPr>
              <a:t> children and youth to provide youth with work experience and prevent NEET youth (60% of all unemployed 15–24-y/o youth had no working experience) </a:t>
            </a:r>
            <a:r>
              <a:rPr lang="mr-IN" altLang="lv-LV" sz="2200">
                <a:ea typeface="Corbel" panose="020B0503020204020204" pitchFamily="34" charset="0"/>
                <a:cs typeface="Corbel" panose="020B0503020204020204" pitchFamily="34" charset="0"/>
              </a:rPr>
              <a:t>–</a:t>
            </a:r>
            <a:r>
              <a:rPr lang="en-US" altLang="lv-LV" sz="2200">
                <a:ea typeface="Corbel" panose="020B0503020204020204" pitchFamily="34" charset="0"/>
                <a:cs typeface="Corbel" panose="020B0503020204020204" pitchFamily="34" charset="0"/>
              </a:rPr>
              <a:t> 30% of bruto salary (draft law being discussed in the Parliament)</a:t>
            </a:r>
          </a:p>
          <a:p>
            <a:pPr>
              <a:lnSpc>
                <a:spcPct val="80000"/>
              </a:lnSpc>
            </a:pPr>
            <a:r>
              <a:rPr lang="en-US" altLang="lv-LV" sz="2200">
                <a:ea typeface="Corbel" panose="020B0503020204020204" pitchFamily="34" charset="0"/>
                <a:cs typeface="Corbel" panose="020B0503020204020204" pitchFamily="34" charset="0"/>
              </a:rPr>
              <a:t>Implementing </a:t>
            </a:r>
            <a:r>
              <a:rPr lang="en-US" altLang="lv-LV" sz="2200" b="1">
                <a:ea typeface="Corbel" panose="020B0503020204020204" pitchFamily="34" charset="0"/>
                <a:cs typeface="Corbel" panose="020B0503020204020204" pitchFamily="34" charset="0"/>
              </a:rPr>
              <a:t>child mental health concept paper </a:t>
            </a:r>
            <a:r>
              <a:rPr lang="en-US" altLang="lv-LV" sz="2200">
                <a:ea typeface="Corbel" panose="020B0503020204020204" pitchFamily="34" charset="0"/>
                <a:cs typeface="Corbel" panose="020B0503020204020204" pitchFamily="34" charset="0"/>
              </a:rPr>
              <a:t>(from 2016)</a:t>
            </a:r>
            <a:endParaRPr lang="et-EE" altLang="lv-LV" sz="2200">
              <a:ea typeface="Corbel" panose="020B0503020204020204" pitchFamily="34" charset="0"/>
              <a:cs typeface="Corbel" panose="020B0503020204020204" pitchFamily="34" charset="0"/>
            </a:endParaRPr>
          </a:p>
          <a:p>
            <a:pPr>
              <a:lnSpc>
                <a:spcPct val="80000"/>
              </a:lnSpc>
            </a:pPr>
            <a:endParaRPr lang="en-US" altLang="lv-LV" sz="22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214</TotalTime>
  <Words>1576</Words>
  <Application>Microsoft Office PowerPoint</Application>
  <PresentationFormat>Widescreen</PresentationFormat>
  <Paragraphs>181</Paragraphs>
  <Slides>17</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0" baseType="lpstr">
      <vt:lpstr>Corbel</vt:lpstr>
      <vt:lpstr>Arial</vt:lpstr>
      <vt:lpstr>Calibri</vt:lpstr>
      <vt:lpstr>Mangal</vt:lpstr>
      <vt:lpstr>MS PGothic</vt:lpstr>
      <vt:lpstr>Roboto Regular</vt:lpstr>
      <vt:lpstr>Verdana</vt:lpstr>
      <vt:lpstr>Helvetica Light</vt:lpstr>
      <vt:lpstr>Wingdings 3</vt:lpstr>
      <vt:lpstr>Wingdings</vt:lpstr>
      <vt:lpstr>Trebuchet MS</vt:lpstr>
      <vt:lpstr>Parallax</vt:lpstr>
      <vt:lpstr>Microsoft Excel Chart</vt:lpstr>
      <vt:lpstr>Estonia’s policies and practices in improving children well-being</vt:lpstr>
      <vt:lpstr>Main principles of the Strategy for Children and Families 2012-2020</vt:lpstr>
      <vt:lpstr>Strategy for Children and Families: 5 Policy Goals</vt:lpstr>
      <vt:lpstr>Changes with the new Child Protection Act </vt:lpstr>
      <vt:lpstr>Organization of child protection in Estonia  </vt:lpstr>
      <vt:lpstr>Services to support children and families</vt:lpstr>
      <vt:lpstr>Getting evidence into policy and practice</vt:lpstr>
      <vt:lpstr>Relevant reforms and initiatives</vt:lpstr>
      <vt:lpstr>Preparing next reforms</vt:lpstr>
      <vt:lpstr>Improving early intervention, family support and child mental health: plans</vt:lpstr>
      <vt:lpstr>PowerPoint Presentation</vt:lpstr>
      <vt:lpstr>PowerPoint Presentation</vt:lpstr>
      <vt:lpstr>PowerPoint Presentation</vt:lpstr>
      <vt:lpstr>PowerPoint Presentation</vt:lpstr>
      <vt:lpstr>PowerPoint Presentation</vt:lpstr>
      <vt:lpstr>Never stop, keep improving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Estonia’s policies and practicies in imroving children well-being</dc:title>
  <dc:creator>Anniki Lai</dc:creator>
  <cp:lastModifiedBy>Kristine Jaunzeme</cp:lastModifiedBy>
  <cp:revision>51</cp:revision>
  <dcterms:created xsi:type="dcterms:W3CDTF">2017-05-29T04:09:16Z</dcterms:created>
  <dcterms:modified xsi:type="dcterms:W3CDTF">2017-05-29T14:51:00Z</dcterms:modified>
</cp:coreProperties>
</file>