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57" r:id="rId4"/>
    <p:sldId id="281" r:id="rId5"/>
    <p:sldId id="272" r:id="rId6"/>
    <p:sldId id="277" r:id="rId7"/>
    <p:sldId id="283" r:id="rId8"/>
    <p:sldId id="273" r:id="rId9"/>
    <p:sldId id="284" r:id="rId10"/>
    <p:sldId id="279" r:id="rId11"/>
    <p:sldId id="266" r:id="rId12"/>
    <p:sldId id="274" r:id="rId13"/>
    <p:sldId id="276" r:id="rId14"/>
    <p:sldId id="280" r:id="rId15"/>
    <p:sldId id="275" r:id="rId16"/>
    <p:sldId id="282" r:id="rId17"/>
    <p:sldId id="278" r:id="rId18"/>
    <p:sldId id="270" r:id="rId19"/>
  </p:sldIdLst>
  <p:sldSz cx="12192000" cy="6858000"/>
  <p:notesSz cx="7559675" cy="106918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1988" autoAdjust="0"/>
  </p:normalViewPr>
  <p:slideViewPr>
    <p:cSldViewPr>
      <p:cViewPr varScale="1">
        <p:scale>
          <a:sx n="60" d="100"/>
          <a:sy n="60" d="100"/>
        </p:scale>
        <p:origin x="96"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511F5212-B71E-4E3A-90C7-8FABD4C817F1}" type="datetimeFigureOut">
              <a:rPr lang="lv-LV" smtClean="0"/>
              <a:t>29.05.2017</a:t>
            </a:fld>
            <a:endParaRPr lang="lv-LV"/>
          </a:p>
        </p:txBody>
      </p:sp>
      <p:sp>
        <p:nvSpPr>
          <p:cNvPr id="4" name="Slide Image Placeholder 3"/>
          <p:cNvSpPr>
            <a:spLocks noGrp="1" noRot="1" noChangeAspect="1"/>
          </p:cNvSpPr>
          <p:nvPr>
            <p:ph type="sldImg" idx="2"/>
          </p:nvPr>
        </p:nvSpPr>
        <p:spPr>
          <a:xfrm>
            <a:off x="215900" y="801688"/>
            <a:ext cx="7127875" cy="40100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A0450567-B729-4639-8B49-61E4A81EE565}" type="slidenum">
              <a:rPr lang="lv-LV" smtClean="0"/>
              <a:t>‹#›</a:t>
            </a:fld>
            <a:endParaRPr lang="lv-LV"/>
          </a:p>
        </p:txBody>
      </p:sp>
    </p:spTree>
    <p:extLst>
      <p:ext uri="{BB962C8B-B14F-4D97-AF65-F5344CB8AC3E}">
        <p14:creationId xmlns:p14="http://schemas.microsoft.com/office/powerpoint/2010/main" val="418328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85750" indent="-285750">
              <a:buFont typeface="Arial" panose="020B0604020202020204" pitchFamily="34" charset="0"/>
              <a:buChar char="•"/>
            </a:pPr>
            <a:r>
              <a:rPr lang="lv-LV" sz="1200" dirty="0">
                <a:latin typeface="Candara" panose="020E0502030303020204" pitchFamily="34" charset="0"/>
              </a:rPr>
              <a:t>Materiālās nodrošinātības jomā ir redzams, ka subjektīvie bērnu pašvērtējumi visās 3 valstīs ir ļoti pozitīvi, kur pretī objektīvie statistikas dati rāda, ka LT un LV ir augsti materiālās </a:t>
            </a:r>
            <a:r>
              <a:rPr lang="lv-LV" sz="1200" dirty="0" err="1">
                <a:latin typeface="Candara" panose="020E0502030303020204" pitchFamily="34" charset="0"/>
              </a:rPr>
              <a:t>nenodrošinātības</a:t>
            </a:r>
            <a:r>
              <a:rPr lang="lv-LV" sz="1200" dirty="0">
                <a:latin typeface="Candara" panose="020E0502030303020204" pitchFamily="34" charset="0"/>
              </a:rPr>
              <a:t> rādītāji salīdzinot ar EE.</a:t>
            </a:r>
          </a:p>
          <a:p>
            <a:pPr marL="285750" indent="-285750">
              <a:buFont typeface="Arial" panose="020B0604020202020204" pitchFamily="34" charset="0"/>
              <a:buChar char="•"/>
            </a:pPr>
            <a:r>
              <a:rPr lang="lv-LV" sz="1200" dirty="0">
                <a:latin typeface="Candara" panose="020E0502030303020204" pitchFamily="34" charset="0"/>
              </a:rPr>
              <a:t>Būtiski atzīmēt, ka ienākumu nevienlīdzība ir vēl papildus negatīvs faktors bērnu labsajūtai – ne tik daudz dēļ objektīviem apstākļiem, kā psiholoģiski izjūtot netaisnību salīdzinājumā ar daudz labāk materiāli nodrošinātiem bērniem un viņu ģimenēm</a:t>
            </a:r>
          </a:p>
          <a:p>
            <a:endParaRPr lang="lv-LV" dirty="0"/>
          </a:p>
        </p:txBody>
      </p:sp>
      <p:sp>
        <p:nvSpPr>
          <p:cNvPr id="4" name="Slaida numura vietturis 3"/>
          <p:cNvSpPr>
            <a:spLocks noGrp="1"/>
          </p:cNvSpPr>
          <p:nvPr>
            <p:ph type="sldNum" sz="quarter" idx="10"/>
          </p:nvPr>
        </p:nvSpPr>
        <p:spPr/>
        <p:txBody>
          <a:bodyPr/>
          <a:lstStyle/>
          <a:p>
            <a:fld id="{A0450567-B729-4639-8B49-61E4A81EE565}" type="slidenum">
              <a:rPr lang="lv-LV" smtClean="0"/>
              <a:t>11</a:t>
            </a:fld>
            <a:endParaRPr lang="lv-LV"/>
          </a:p>
        </p:txBody>
      </p:sp>
    </p:spTree>
    <p:extLst>
      <p:ext uri="{BB962C8B-B14F-4D97-AF65-F5344CB8AC3E}">
        <p14:creationId xmlns:p14="http://schemas.microsoft.com/office/powerpoint/2010/main" val="126257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Candara" panose="020E0502030303020204" pitchFamily="34" charset="0"/>
              </a:rPr>
              <a:t>Kā negatīvs aspekts dzīves vides kontekstā iezīmējas fakts, ka aptuveni 1/3 bērnu novērtē, ka viņiem nav pietiekami laika saviem vaļaspriekiem un brīvā laika aktivitātēm. Šis rādītājs lielā mērā korelē ar novērtējumiem par pārslodzi skolā un pārāk lielo mājasdarbu apjomu</a:t>
            </a:r>
          </a:p>
          <a:p>
            <a:endParaRPr lang="lv-LV" dirty="0"/>
          </a:p>
        </p:txBody>
      </p:sp>
      <p:sp>
        <p:nvSpPr>
          <p:cNvPr id="4" name="Slaida numura vietturis 3"/>
          <p:cNvSpPr>
            <a:spLocks noGrp="1"/>
          </p:cNvSpPr>
          <p:nvPr>
            <p:ph type="sldNum" sz="quarter" idx="10"/>
          </p:nvPr>
        </p:nvSpPr>
        <p:spPr/>
        <p:txBody>
          <a:bodyPr/>
          <a:lstStyle/>
          <a:p>
            <a:fld id="{A0450567-B729-4639-8B49-61E4A81EE565}" type="slidenum">
              <a:rPr lang="lv-LV" smtClean="0"/>
              <a:t>12</a:t>
            </a:fld>
            <a:endParaRPr lang="lv-LV"/>
          </a:p>
        </p:txBody>
      </p:sp>
    </p:spTree>
    <p:extLst>
      <p:ext uri="{BB962C8B-B14F-4D97-AF65-F5344CB8AC3E}">
        <p14:creationId xmlns:p14="http://schemas.microsoft.com/office/powerpoint/2010/main" val="89887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801688"/>
            <a:ext cx="7127875" cy="4010025"/>
          </a:xfrm>
        </p:spPr>
      </p:sp>
      <p:sp>
        <p:nvSpPr>
          <p:cNvPr id="3" name="Notes Placeholder 2"/>
          <p:cNvSpPr>
            <a:spLocks noGrp="1"/>
          </p:cNvSpPr>
          <p:nvPr>
            <p:ph type="body" idx="1"/>
          </p:nvPr>
        </p:nvSpPr>
        <p:spPr/>
        <p:txBody>
          <a:bodyPr/>
          <a:lstStyle/>
          <a:p>
            <a:r>
              <a:rPr lang="lv-LV" dirty="0"/>
              <a:t>Fiziskās aktivitātes</a:t>
            </a:r>
            <a:r>
              <a:rPr lang="lv-LV" baseline="0" dirty="0"/>
              <a:t> ziņā </a:t>
            </a:r>
            <a:r>
              <a:rPr lang="lv-LV" dirty="0"/>
              <a:t>LT vissliktākie rādītāji, lai gan statistika rāda,</a:t>
            </a:r>
            <a:r>
              <a:rPr lang="lv-LV" baseline="0" dirty="0"/>
              <a:t> ka LT bērni visvairāk no visām 3 Baltijas valstīm piedalās dažādās ārpusskolas aktivitātēs !</a:t>
            </a:r>
            <a:endParaRPr lang="lv-LV" dirty="0"/>
          </a:p>
        </p:txBody>
      </p:sp>
      <p:sp>
        <p:nvSpPr>
          <p:cNvPr id="4" name="Slide Number Placeholder 3"/>
          <p:cNvSpPr>
            <a:spLocks noGrp="1"/>
          </p:cNvSpPr>
          <p:nvPr>
            <p:ph type="sldNum" sz="quarter" idx="10"/>
          </p:nvPr>
        </p:nvSpPr>
        <p:spPr/>
        <p:txBody>
          <a:bodyPr/>
          <a:lstStyle/>
          <a:p>
            <a:fld id="{A0450567-B729-4639-8B49-61E4A81EE565}" type="slidenum">
              <a:rPr lang="lv-LV" smtClean="0"/>
              <a:t>13</a:t>
            </a:fld>
            <a:endParaRPr lang="lv-LV"/>
          </a:p>
        </p:txBody>
      </p:sp>
    </p:spTree>
    <p:extLst>
      <p:ext uri="{BB962C8B-B14F-4D97-AF65-F5344CB8AC3E}">
        <p14:creationId xmlns:p14="http://schemas.microsoft.com/office/powerpoint/2010/main" val="341477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801688"/>
            <a:ext cx="7127875" cy="4010025"/>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0450567-B729-4639-8B49-61E4A81EE565}" type="slidenum">
              <a:rPr lang="lv-LV" smtClean="0"/>
              <a:t>14</a:t>
            </a:fld>
            <a:endParaRPr lang="lv-LV"/>
          </a:p>
        </p:txBody>
      </p:sp>
    </p:spTree>
    <p:extLst>
      <p:ext uri="{BB962C8B-B14F-4D97-AF65-F5344CB8AC3E}">
        <p14:creationId xmlns:p14="http://schemas.microsoft.com/office/powerpoint/2010/main" val="22729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85750" indent="-285750">
              <a:buFont typeface="Arial" panose="020B0604020202020204" pitchFamily="34" charset="0"/>
              <a:buChar char="•"/>
            </a:pPr>
            <a:r>
              <a:rPr lang="lv-LV" dirty="0">
                <a:latin typeface="Candara" panose="020E0502030303020204" pitchFamily="34" charset="0"/>
              </a:rPr>
              <a:t>Visas 3 Baltijas valstis KATRU GADU zaudē 1 % bērnu no 0-18.g.v. uz emigrācijas rēķina!</a:t>
            </a:r>
          </a:p>
          <a:p>
            <a:pPr marL="285750" indent="-285750">
              <a:buFont typeface="Arial" panose="020B0604020202020204" pitchFamily="34" charset="0"/>
              <a:buChar char="•"/>
            </a:pPr>
            <a:r>
              <a:rPr lang="lv-LV" dirty="0">
                <a:latin typeface="Candara" panose="020E0502030303020204" pitchFamily="34" charset="0"/>
              </a:rPr>
              <a:t>LATVIJĀ pēdējo 6 gadu laikā kopējais emigrējušo bērnu īpatsvars veido 21% no jaundzimušo skaita (piedzimuši aptuveni 122 000, izbraukuši – 26 000)</a:t>
            </a:r>
          </a:p>
          <a:p>
            <a:endParaRPr lang="lv-LV" dirty="0"/>
          </a:p>
        </p:txBody>
      </p:sp>
      <p:sp>
        <p:nvSpPr>
          <p:cNvPr id="4" name="Slaida numura vietturis 3"/>
          <p:cNvSpPr>
            <a:spLocks noGrp="1"/>
          </p:cNvSpPr>
          <p:nvPr>
            <p:ph type="sldNum" sz="quarter" idx="10"/>
          </p:nvPr>
        </p:nvSpPr>
        <p:spPr/>
        <p:txBody>
          <a:bodyPr/>
          <a:lstStyle/>
          <a:p>
            <a:fld id="{A0450567-B729-4639-8B49-61E4A81EE565}" type="slidenum">
              <a:rPr lang="lv-LV" smtClean="0"/>
              <a:t>15</a:t>
            </a:fld>
            <a:endParaRPr lang="lv-LV"/>
          </a:p>
        </p:txBody>
      </p:sp>
    </p:spTree>
    <p:extLst>
      <p:ext uri="{BB962C8B-B14F-4D97-AF65-F5344CB8AC3E}">
        <p14:creationId xmlns:p14="http://schemas.microsoft.com/office/powerpoint/2010/main" val="91079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39" name="PlaceHolder 2"/>
          <p:cNvSpPr>
            <a:spLocks noGrp="1"/>
          </p:cNvSpPr>
          <p:nvPr>
            <p:ph type="body"/>
          </p:nvPr>
        </p:nvSpPr>
        <p:spPr>
          <a:xfrm>
            <a:off x="609600" y="1604520"/>
            <a:ext cx="10972320" cy="1896840"/>
          </a:xfrm>
          <a:prstGeom prst="rect">
            <a:avLst/>
          </a:prstGeom>
        </p:spPr>
        <p:txBody>
          <a:bodyPr lIns="0" tIns="0" rIns="0" bIns="0"/>
          <a:lstStyle/>
          <a:p>
            <a:endParaRPr/>
          </a:p>
        </p:txBody>
      </p:sp>
      <p:sp>
        <p:nvSpPr>
          <p:cNvPr id="40" name="PlaceHolder 3"/>
          <p:cNvSpPr>
            <a:spLocks noGrp="1"/>
          </p:cNvSpPr>
          <p:nvPr>
            <p:ph type="body"/>
          </p:nvPr>
        </p:nvSpPr>
        <p:spPr>
          <a:xfrm>
            <a:off x="609600" y="3682080"/>
            <a:ext cx="1097232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42"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43"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44" name="PlaceHolder 4"/>
          <p:cNvSpPr>
            <a:spLocks noGrp="1"/>
          </p:cNvSpPr>
          <p:nvPr>
            <p:ph type="body"/>
          </p:nvPr>
        </p:nvSpPr>
        <p:spPr>
          <a:xfrm>
            <a:off x="6232320" y="3682080"/>
            <a:ext cx="5354400" cy="1896840"/>
          </a:xfrm>
          <a:prstGeom prst="rect">
            <a:avLst/>
          </a:prstGeom>
        </p:spPr>
        <p:txBody>
          <a:bodyPr lIns="0" tIns="0" rIns="0" bIns="0"/>
          <a:lstStyle/>
          <a:p>
            <a:endParaRPr/>
          </a:p>
        </p:txBody>
      </p:sp>
      <p:sp>
        <p:nvSpPr>
          <p:cNvPr id="45" name="PlaceHolder 5"/>
          <p:cNvSpPr>
            <a:spLocks noGrp="1"/>
          </p:cNvSpPr>
          <p:nvPr>
            <p:ph type="body"/>
          </p:nvPr>
        </p:nvSpPr>
        <p:spPr>
          <a:xfrm>
            <a:off x="609600" y="3682080"/>
            <a:ext cx="53544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47" name="PlaceHolder 2"/>
          <p:cNvSpPr>
            <a:spLocks noGrp="1"/>
          </p:cNvSpPr>
          <p:nvPr>
            <p:ph type="body"/>
          </p:nvPr>
        </p:nvSpPr>
        <p:spPr>
          <a:xfrm>
            <a:off x="609600" y="1604520"/>
            <a:ext cx="10972320" cy="3977280"/>
          </a:xfrm>
          <a:prstGeom prst="rect">
            <a:avLst/>
          </a:prstGeom>
        </p:spPr>
        <p:txBody>
          <a:bodyPr lIns="0" tIns="0" rIns="0" bIns="0"/>
          <a:lstStyle/>
          <a:p>
            <a:endParaRPr/>
          </a:p>
        </p:txBody>
      </p:sp>
      <p:sp>
        <p:nvSpPr>
          <p:cNvPr id="48" name="PlaceHolder 3"/>
          <p:cNvSpPr>
            <a:spLocks noGrp="1"/>
          </p:cNvSpPr>
          <p:nvPr>
            <p:ph type="body"/>
          </p:nvPr>
        </p:nvSpPr>
        <p:spPr>
          <a:xfrm>
            <a:off x="609600" y="1604520"/>
            <a:ext cx="10972320" cy="3977280"/>
          </a:xfrm>
          <a:prstGeom prst="rect">
            <a:avLst/>
          </a:prstGeom>
        </p:spPr>
        <p:txBody>
          <a:bodyPr lIns="0" tIns="0" rIns="0" bIns="0"/>
          <a:lstStyle/>
          <a:p>
            <a:endParaRPr/>
          </a:p>
        </p:txBody>
      </p:sp>
      <p:pic>
        <p:nvPicPr>
          <p:cNvPr id="49" name="Picture 48"/>
          <p:cNvPicPr/>
          <p:nvPr/>
        </p:nvPicPr>
        <p:blipFill>
          <a:blip r:embed="rId2"/>
          <a:stretch>
            <a:fillRect/>
          </a:stretch>
        </p:blipFill>
        <p:spPr>
          <a:xfrm>
            <a:off x="2772000" y="1604520"/>
            <a:ext cx="6646560" cy="3977280"/>
          </a:xfrm>
          <a:prstGeom prst="rect">
            <a:avLst/>
          </a:prstGeom>
          <a:ln>
            <a:noFill/>
          </a:ln>
        </p:spPr>
      </p:pic>
      <p:pic>
        <p:nvPicPr>
          <p:cNvPr id="50" name="Picture 49"/>
          <p:cNvPicPr/>
          <p:nvPr/>
        </p:nvPicPr>
        <p:blipFill>
          <a:blip r:embed="rId2"/>
          <a:stretch>
            <a:fillRect/>
          </a:stretch>
        </p:blipFill>
        <p:spPr>
          <a:xfrm>
            <a:off x="2772000" y="1604520"/>
            <a:ext cx="664656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69" name="PlaceHolder 2"/>
          <p:cNvSpPr>
            <a:spLocks noGrp="1"/>
          </p:cNvSpPr>
          <p:nvPr>
            <p:ph type="subTitle"/>
          </p:nvPr>
        </p:nvSpPr>
        <p:spPr>
          <a:xfrm>
            <a:off x="609600" y="1604520"/>
            <a:ext cx="10972320" cy="39776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71" name="PlaceHolder 2"/>
          <p:cNvSpPr>
            <a:spLocks noGrp="1"/>
          </p:cNvSpPr>
          <p:nvPr>
            <p:ph type="body"/>
          </p:nvPr>
        </p:nvSpPr>
        <p:spPr>
          <a:xfrm>
            <a:off x="609600" y="1604520"/>
            <a:ext cx="1097232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73"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74" name="PlaceHolder 3"/>
          <p:cNvSpPr>
            <a:spLocks noGrp="1"/>
          </p:cNvSpPr>
          <p:nvPr>
            <p:ph type="body"/>
          </p:nvPr>
        </p:nvSpPr>
        <p:spPr>
          <a:xfrm>
            <a:off x="6232320" y="1604520"/>
            <a:ext cx="53544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5"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6" name="PlaceHolder 1"/>
          <p:cNvSpPr>
            <a:spLocks noGrp="1"/>
          </p:cNvSpPr>
          <p:nvPr>
            <p:ph type="subTitle"/>
          </p:nvPr>
        </p:nvSpPr>
        <p:spPr>
          <a:xfrm>
            <a:off x="609600" y="273600"/>
            <a:ext cx="10972320" cy="5308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78"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79" name="PlaceHolder 3"/>
          <p:cNvSpPr>
            <a:spLocks noGrp="1"/>
          </p:cNvSpPr>
          <p:nvPr>
            <p:ph type="body"/>
          </p:nvPr>
        </p:nvSpPr>
        <p:spPr>
          <a:xfrm>
            <a:off x="609600" y="3682080"/>
            <a:ext cx="5354400" cy="1896840"/>
          </a:xfrm>
          <a:prstGeom prst="rect">
            <a:avLst/>
          </a:prstGeom>
        </p:spPr>
        <p:txBody>
          <a:bodyPr lIns="0" tIns="0" rIns="0" bIns="0"/>
          <a:lstStyle/>
          <a:p>
            <a:endParaRPr/>
          </a:p>
        </p:txBody>
      </p:sp>
      <p:sp>
        <p:nvSpPr>
          <p:cNvPr id="80" name="PlaceHolder 4"/>
          <p:cNvSpPr>
            <a:spLocks noGrp="1"/>
          </p:cNvSpPr>
          <p:nvPr>
            <p:ph type="body"/>
          </p:nvPr>
        </p:nvSpPr>
        <p:spPr>
          <a:xfrm>
            <a:off x="6232320" y="1604520"/>
            <a:ext cx="53544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18" name="PlaceHolder 2"/>
          <p:cNvSpPr>
            <a:spLocks noGrp="1"/>
          </p:cNvSpPr>
          <p:nvPr>
            <p:ph type="subTitle"/>
          </p:nvPr>
        </p:nvSpPr>
        <p:spPr>
          <a:xfrm>
            <a:off x="609600" y="1604520"/>
            <a:ext cx="1097232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82"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83"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84" name="PlaceHolder 4"/>
          <p:cNvSpPr>
            <a:spLocks noGrp="1"/>
          </p:cNvSpPr>
          <p:nvPr>
            <p:ph type="body"/>
          </p:nvPr>
        </p:nvSpPr>
        <p:spPr>
          <a:xfrm>
            <a:off x="6232320" y="3682080"/>
            <a:ext cx="53544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86"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87"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88" name="PlaceHolder 4"/>
          <p:cNvSpPr>
            <a:spLocks noGrp="1"/>
          </p:cNvSpPr>
          <p:nvPr>
            <p:ph type="body"/>
          </p:nvPr>
        </p:nvSpPr>
        <p:spPr>
          <a:xfrm>
            <a:off x="609600" y="3682080"/>
            <a:ext cx="1097232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90" name="PlaceHolder 2"/>
          <p:cNvSpPr>
            <a:spLocks noGrp="1"/>
          </p:cNvSpPr>
          <p:nvPr>
            <p:ph type="body"/>
          </p:nvPr>
        </p:nvSpPr>
        <p:spPr>
          <a:xfrm>
            <a:off x="609600" y="1604520"/>
            <a:ext cx="10972320" cy="1896840"/>
          </a:xfrm>
          <a:prstGeom prst="rect">
            <a:avLst/>
          </a:prstGeom>
        </p:spPr>
        <p:txBody>
          <a:bodyPr lIns="0" tIns="0" rIns="0" bIns="0"/>
          <a:lstStyle/>
          <a:p>
            <a:endParaRPr/>
          </a:p>
        </p:txBody>
      </p:sp>
      <p:sp>
        <p:nvSpPr>
          <p:cNvPr id="91" name="PlaceHolder 3"/>
          <p:cNvSpPr>
            <a:spLocks noGrp="1"/>
          </p:cNvSpPr>
          <p:nvPr>
            <p:ph type="body"/>
          </p:nvPr>
        </p:nvSpPr>
        <p:spPr>
          <a:xfrm>
            <a:off x="609600" y="3682080"/>
            <a:ext cx="1097232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93"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94"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95" name="PlaceHolder 4"/>
          <p:cNvSpPr>
            <a:spLocks noGrp="1"/>
          </p:cNvSpPr>
          <p:nvPr>
            <p:ph type="body"/>
          </p:nvPr>
        </p:nvSpPr>
        <p:spPr>
          <a:xfrm>
            <a:off x="6232320" y="3682080"/>
            <a:ext cx="5354400" cy="1896840"/>
          </a:xfrm>
          <a:prstGeom prst="rect">
            <a:avLst/>
          </a:prstGeom>
        </p:spPr>
        <p:txBody>
          <a:bodyPr lIns="0" tIns="0" rIns="0" bIns="0"/>
          <a:lstStyle/>
          <a:p>
            <a:endParaRPr/>
          </a:p>
        </p:txBody>
      </p:sp>
      <p:sp>
        <p:nvSpPr>
          <p:cNvPr id="96" name="PlaceHolder 5"/>
          <p:cNvSpPr>
            <a:spLocks noGrp="1"/>
          </p:cNvSpPr>
          <p:nvPr>
            <p:ph type="body"/>
          </p:nvPr>
        </p:nvSpPr>
        <p:spPr>
          <a:xfrm>
            <a:off x="609600" y="3682080"/>
            <a:ext cx="53544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98" name="PlaceHolder 2"/>
          <p:cNvSpPr>
            <a:spLocks noGrp="1"/>
          </p:cNvSpPr>
          <p:nvPr>
            <p:ph type="body"/>
          </p:nvPr>
        </p:nvSpPr>
        <p:spPr>
          <a:xfrm>
            <a:off x="609600" y="1604520"/>
            <a:ext cx="10972320" cy="3977280"/>
          </a:xfrm>
          <a:prstGeom prst="rect">
            <a:avLst/>
          </a:prstGeom>
        </p:spPr>
        <p:txBody>
          <a:bodyPr lIns="0" tIns="0" rIns="0" bIns="0"/>
          <a:lstStyle/>
          <a:p>
            <a:endParaRPr/>
          </a:p>
        </p:txBody>
      </p:sp>
      <p:sp>
        <p:nvSpPr>
          <p:cNvPr id="99" name="PlaceHolder 3"/>
          <p:cNvSpPr>
            <a:spLocks noGrp="1"/>
          </p:cNvSpPr>
          <p:nvPr>
            <p:ph type="body"/>
          </p:nvPr>
        </p:nvSpPr>
        <p:spPr>
          <a:xfrm>
            <a:off x="609600" y="1604520"/>
            <a:ext cx="10972320" cy="3977280"/>
          </a:xfrm>
          <a:prstGeom prst="rect">
            <a:avLst/>
          </a:prstGeom>
        </p:spPr>
        <p:txBody>
          <a:bodyPr lIns="0" tIns="0" rIns="0" bIns="0"/>
          <a:lstStyle/>
          <a:p>
            <a:endParaRPr/>
          </a:p>
        </p:txBody>
      </p:sp>
      <p:pic>
        <p:nvPicPr>
          <p:cNvPr id="100" name="Picture 99"/>
          <p:cNvPicPr/>
          <p:nvPr/>
        </p:nvPicPr>
        <p:blipFill>
          <a:blip r:embed="rId2"/>
          <a:stretch>
            <a:fillRect/>
          </a:stretch>
        </p:blipFill>
        <p:spPr>
          <a:xfrm>
            <a:off x="2772000" y="1604520"/>
            <a:ext cx="6646560" cy="3977280"/>
          </a:xfrm>
          <a:prstGeom prst="rect">
            <a:avLst/>
          </a:prstGeom>
          <a:ln>
            <a:noFill/>
          </a:ln>
        </p:spPr>
      </p:pic>
      <p:pic>
        <p:nvPicPr>
          <p:cNvPr id="101" name="Picture 100"/>
          <p:cNvPicPr/>
          <p:nvPr/>
        </p:nvPicPr>
        <p:blipFill>
          <a:blip r:embed="rId2"/>
          <a:stretch>
            <a:fillRect/>
          </a:stretch>
        </p:blipFill>
        <p:spPr>
          <a:xfrm>
            <a:off x="2772000" y="1604520"/>
            <a:ext cx="664656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20" name="PlaceHolder 2"/>
          <p:cNvSpPr>
            <a:spLocks noGrp="1"/>
          </p:cNvSpPr>
          <p:nvPr>
            <p:ph type="body"/>
          </p:nvPr>
        </p:nvSpPr>
        <p:spPr>
          <a:xfrm>
            <a:off x="609600" y="1604520"/>
            <a:ext cx="1097232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22"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23" name="PlaceHolder 3"/>
          <p:cNvSpPr>
            <a:spLocks noGrp="1"/>
          </p:cNvSpPr>
          <p:nvPr>
            <p:ph type="body"/>
          </p:nvPr>
        </p:nvSpPr>
        <p:spPr>
          <a:xfrm>
            <a:off x="6232320" y="1604520"/>
            <a:ext cx="53544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609600" y="273600"/>
            <a:ext cx="10972320" cy="53082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27"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28" name="PlaceHolder 3"/>
          <p:cNvSpPr>
            <a:spLocks noGrp="1"/>
          </p:cNvSpPr>
          <p:nvPr>
            <p:ph type="body"/>
          </p:nvPr>
        </p:nvSpPr>
        <p:spPr>
          <a:xfrm>
            <a:off x="609600" y="3682080"/>
            <a:ext cx="5354400" cy="1896840"/>
          </a:xfrm>
          <a:prstGeom prst="rect">
            <a:avLst/>
          </a:prstGeom>
        </p:spPr>
        <p:txBody>
          <a:bodyPr lIns="0" tIns="0" rIns="0" bIns="0"/>
          <a:lstStyle/>
          <a:p>
            <a:endParaRPr/>
          </a:p>
        </p:txBody>
      </p:sp>
      <p:sp>
        <p:nvSpPr>
          <p:cNvPr id="29" name="PlaceHolder 4"/>
          <p:cNvSpPr>
            <a:spLocks noGrp="1"/>
          </p:cNvSpPr>
          <p:nvPr>
            <p:ph type="body"/>
          </p:nvPr>
        </p:nvSpPr>
        <p:spPr>
          <a:xfrm>
            <a:off x="6232320" y="1604520"/>
            <a:ext cx="53544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31"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32"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33" name="PlaceHolder 4"/>
          <p:cNvSpPr>
            <a:spLocks noGrp="1"/>
          </p:cNvSpPr>
          <p:nvPr>
            <p:ph type="body"/>
          </p:nvPr>
        </p:nvSpPr>
        <p:spPr>
          <a:xfrm>
            <a:off x="6232320" y="3682080"/>
            <a:ext cx="53544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35"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36"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37" name="PlaceHolder 4"/>
          <p:cNvSpPr>
            <a:spLocks noGrp="1"/>
          </p:cNvSpPr>
          <p:nvPr>
            <p:ph type="body"/>
          </p:nvPr>
        </p:nvSpPr>
        <p:spPr>
          <a:xfrm>
            <a:off x="609600" y="3682080"/>
            <a:ext cx="1097232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CustomShape 1"/>
          <p:cNvSpPr/>
          <p:nvPr/>
        </p:nvSpPr>
        <p:spPr>
          <a:xfrm>
            <a:off x="304800" y="228600"/>
            <a:ext cx="11593920" cy="2468520"/>
          </a:xfrm>
          <a:prstGeom prst="roundRect">
            <a:avLst>
              <a:gd name="adj" fmla="val 3362"/>
            </a:avLst>
          </a:prstGeom>
          <a:gradFill>
            <a:gsLst>
              <a:gs pos="0">
                <a:srgbClr val="83D3FE"/>
              </a:gs>
              <a:gs pos="100000">
                <a:srgbClr val="0293E0"/>
              </a:gs>
            </a:gsLst>
            <a:lin ang="16200000"/>
          </a:gradFill>
          <a:ln w="15840">
            <a:noFill/>
          </a:ln>
        </p:spPr>
      </p:sp>
      <p:sp>
        <p:nvSpPr>
          <p:cNvPr id="18" name="CustomShape 2"/>
          <p:cNvSpPr/>
          <p:nvPr/>
        </p:nvSpPr>
        <p:spPr>
          <a:xfrm>
            <a:off x="8063040" y="1824480"/>
            <a:ext cx="3834720" cy="713520"/>
          </a:xfrm>
          <a:prstGeom prst="rect">
            <a:avLst/>
          </a:prstGeom>
          <a:solidFill>
            <a:srgbClr val="C6E7FC"/>
          </a:solidFill>
          <a:ln w="9360">
            <a:noFill/>
          </a:ln>
        </p:spPr>
      </p:sp>
      <p:sp>
        <p:nvSpPr>
          <p:cNvPr id="2" name="CustomShape 3"/>
          <p:cNvSpPr/>
          <p:nvPr/>
        </p:nvSpPr>
        <p:spPr>
          <a:xfrm>
            <a:off x="3492480" y="1696320"/>
            <a:ext cx="7392000" cy="849600"/>
          </a:xfrm>
          <a:prstGeom prst="rect">
            <a:avLst/>
          </a:prstGeom>
          <a:solidFill>
            <a:srgbClr val="C6E7FC"/>
          </a:solidFill>
          <a:ln w="9360">
            <a:noFill/>
          </a:ln>
        </p:spPr>
      </p:sp>
      <p:sp>
        <p:nvSpPr>
          <p:cNvPr id="3" name="CustomShape 4"/>
          <p:cNvSpPr/>
          <p:nvPr/>
        </p:nvSpPr>
        <p:spPr>
          <a:xfrm>
            <a:off x="3771840" y="1708560"/>
            <a:ext cx="7290240" cy="774000"/>
          </a:xfrm>
          <a:prstGeom prst="rect">
            <a:avLst/>
          </a:prstGeom>
          <a:noFill/>
          <a:ln>
            <a:solidFill>
              <a:srgbClr val="FFFFFF"/>
            </a:solidFill>
          </a:ln>
        </p:spPr>
      </p:sp>
      <p:sp>
        <p:nvSpPr>
          <p:cNvPr id="4" name="CustomShape 5"/>
          <p:cNvSpPr/>
          <p:nvPr/>
        </p:nvSpPr>
        <p:spPr>
          <a:xfrm>
            <a:off x="7479360" y="1694880"/>
            <a:ext cx="4410240" cy="651240"/>
          </a:xfrm>
          <a:prstGeom prst="rect">
            <a:avLst/>
          </a:prstGeom>
          <a:noFill/>
          <a:ln>
            <a:solidFill>
              <a:srgbClr val="FFFFFF"/>
            </a:solidFill>
          </a:ln>
        </p:spPr>
      </p:sp>
      <p:sp>
        <p:nvSpPr>
          <p:cNvPr id="5" name="CustomShape 6"/>
          <p:cNvSpPr/>
          <p:nvPr/>
        </p:nvSpPr>
        <p:spPr>
          <a:xfrm>
            <a:off x="282240" y="1679400"/>
            <a:ext cx="11630880" cy="1329480"/>
          </a:xfrm>
          <a:prstGeom prst="rect">
            <a:avLst/>
          </a:prstGeom>
          <a:solidFill>
            <a:srgbClr val="FFFFFF"/>
          </a:solidFill>
          <a:ln w="9360">
            <a:noFill/>
          </a:ln>
        </p:spPr>
      </p:sp>
      <p:sp>
        <p:nvSpPr>
          <p:cNvPr id="6" name="CustomShape 7"/>
          <p:cNvSpPr/>
          <p:nvPr/>
        </p:nvSpPr>
        <p:spPr>
          <a:xfrm>
            <a:off x="304800" y="228600"/>
            <a:ext cx="11593920" cy="6034680"/>
          </a:xfrm>
          <a:prstGeom prst="roundRect">
            <a:avLst>
              <a:gd name="adj" fmla="val 1272"/>
            </a:avLst>
          </a:prstGeom>
          <a:gradFill>
            <a:gsLst>
              <a:gs pos="0">
                <a:srgbClr val="0293E0"/>
              </a:gs>
              <a:gs pos="100000">
                <a:srgbClr val="83D3FE"/>
              </a:gs>
            </a:gsLst>
            <a:lin ang="5400000"/>
          </a:gradFill>
          <a:ln w="15840">
            <a:noFill/>
          </a:ln>
        </p:spPr>
      </p:sp>
      <p:sp>
        <p:nvSpPr>
          <p:cNvPr id="7" name="CustomShape 8"/>
          <p:cNvSpPr/>
          <p:nvPr/>
        </p:nvSpPr>
        <p:spPr>
          <a:xfrm>
            <a:off x="8073120" y="5499360"/>
            <a:ext cx="3839520" cy="714600"/>
          </a:xfrm>
          <a:prstGeom prst="rect">
            <a:avLst/>
          </a:prstGeom>
          <a:solidFill>
            <a:srgbClr val="C6E7FC"/>
          </a:solidFill>
          <a:ln w="9360">
            <a:noFill/>
          </a:ln>
        </p:spPr>
      </p:sp>
      <p:sp>
        <p:nvSpPr>
          <p:cNvPr id="8" name="CustomShape 9"/>
          <p:cNvSpPr/>
          <p:nvPr/>
        </p:nvSpPr>
        <p:spPr>
          <a:xfrm>
            <a:off x="3496320" y="5370840"/>
            <a:ext cx="7401600" cy="851040"/>
          </a:xfrm>
          <a:prstGeom prst="rect">
            <a:avLst/>
          </a:prstGeom>
          <a:solidFill>
            <a:srgbClr val="C6E7FC"/>
          </a:solidFill>
          <a:ln w="9360">
            <a:noFill/>
          </a:ln>
        </p:spPr>
      </p:sp>
      <p:sp>
        <p:nvSpPr>
          <p:cNvPr id="9" name="CustomShape 10"/>
          <p:cNvSpPr/>
          <p:nvPr/>
        </p:nvSpPr>
        <p:spPr>
          <a:xfrm>
            <a:off x="3776160" y="5383080"/>
            <a:ext cx="7299360" cy="775080"/>
          </a:xfrm>
          <a:prstGeom prst="rect">
            <a:avLst/>
          </a:prstGeom>
          <a:noFill/>
          <a:ln>
            <a:solidFill>
              <a:srgbClr val="FFFFFF"/>
            </a:solidFill>
          </a:ln>
        </p:spPr>
      </p:sp>
      <p:sp>
        <p:nvSpPr>
          <p:cNvPr id="10" name="CustomShape 11"/>
          <p:cNvSpPr/>
          <p:nvPr/>
        </p:nvSpPr>
        <p:spPr>
          <a:xfrm>
            <a:off x="7488480" y="5369760"/>
            <a:ext cx="4416000" cy="651960"/>
          </a:xfrm>
          <a:prstGeom prst="rect">
            <a:avLst/>
          </a:prstGeom>
          <a:noFill/>
          <a:ln>
            <a:solidFill>
              <a:srgbClr val="FFFFFF"/>
            </a:solidFill>
          </a:ln>
        </p:spPr>
      </p:sp>
      <p:sp>
        <p:nvSpPr>
          <p:cNvPr id="11" name="CustomShape 12"/>
          <p:cNvSpPr/>
          <p:nvPr/>
        </p:nvSpPr>
        <p:spPr>
          <a:xfrm>
            <a:off x="282240" y="5353920"/>
            <a:ext cx="11630880" cy="1331280"/>
          </a:xfrm>
          <a:prstGeom prst="rect">
            <a:avLst/>
          </a:prstGeom>
          <a:solidFill>
            <a:srgbClr val="FFFFFF"/>
          </a:solidFill>
          <a:ln w="9360">
            <a:noFill/>
          </a:ln>
        </p:spPr>
      </p:sp>
      <p:sp>
        <p:nvSpPr>
          <p:cNvPr id="12" name="PlaceHolder 13"/>
          <p:cNvSpPr>
            <a:spLocks noGrp="1"/>
          </p:cNvSpPr>
          <p:nvPr>
            <p:ph type="title"/>
          </p:nvPr>
        </p:nvSpPr>
        <p:spPr>
          <a:xfrm>
            <a:off x="914400" y="1600200"/>
            <a:ext cx="10362720" cy="1779840"/>
          </a:xfrm>
          <a:prstGeom prst="rect">
            <a:avLst/>
          </a:prstGeom>
        </p:spPr>
        <p:txBody>
          <a:bodyPr anchor="b"/>
          <a:lstStyle/>
          <a:p>
            <a:pPr>
              <a:lnSpc>
                <a:spcPct val="100000"/>
              </a:lnSpc>
            </a:pPr>
            <a:r>
              <a:rPr lang="en-US" sz="4400">
                <a:solidFill>
                  <a:srgbClr val="FFFFFF"/>
                </a:solidFill>
                <a:latin typeface="Candara"/>
              </a:rPr>
              <a:t>Click to edit the title text formatClick to edit Master title style</a:t>
            </a:r>
            <a:endParaRPr/>
          </a:p>
        </p:txBody>
      </p:sp>
      <p:sp>
        <p:nvSpPr>
          <p:cNvPr id="13" name="PlaceHolder 14"/>
          <p:cNvSpPr>
            <a:spLocks noGrp="1"/>
          </p:cNvSpPr>
          <p:nvPr>
            <p:ph type="dt"/>
          </p:nvPr>
        </p:nvSpPr>
        <p:spPr>
          <a:xfrm>
            <a:off x="6885120" y="6250320"/>
            <a:ext cx="5048640" cy="364680"/>
          </a:xfrm>
          <a:prstGeom prst="rect">
            <a:avLst/>
          </a:prstGeom>
        </p:spPr>
        <p:txBody>
          <a:bodyPr anchor="ctr"/>
          <a:lstStyle/>
          <a:p>
            <a:pPr algn="r">
              <a:lnSpc>
                <a:spcPct val="100000"/>
              </a:lnSpc>
            </a:pPr>
            <a:r>
              <a:rPr lang="lv-LV" sz="1000">
                <a:solidFill>
                  <a:srgbClr val="073E87"/>
                </a:solidFill>
                <a:latin typeface="Candara"/>
              </a:rPr>
              <a:t>7.7.15</a:t>
            </a:r>
            <a:endParaRPr/>
          </a:p>
        </p:txBody>
      </p:sp>
      <p:sp>
        <p:nvSpPr>
          <p:cNvPr id="14" name="PlaceHolder 15"/>
          <p:cNvSpPr>
            <a:spLocks noGrp="1"/>
          </p:cNvSpPr>
          <p:nvPr>
            <p:ph type="ftr"/>
          </p:nvPr>
        </p:nvSpPr>
        <p:spPr>
          <a:xfrm>
            <a:off x="258240" y="6250320"/>
            <a:ext cx="5048640" cy="364680"/>
          </a:xfrm>
          <a:prstGeom prst="rect">
            <a:avLst/>
          </a:prstGeom>
        </p:spPr>
        <p:txBody>
          <a:bodyPr anchor="ctr"/>
          <a:lstStyle/>
          <a:p>
            <a:endParaRPr/>
          </a:p>
        </p:txBody>
      </p:sp>
      <p:sp>
        <p:nvSpPr>
          <p:cNvPr id="15" name="PlaceHolder 16"/>
          <p:cNvSpPr>
            <a:spLocks noGrp="1"/>
          </p:cNvSpPr>
          <p:nvPr>
            <p:ph type="sldNum"/>
          </p:nvPr>
        </p:nvSpPr>
        <p:spPr>
          <a:xfrm>
            <a:off x="5321280" y="6250320"/>
            <a:ext cx="1548480" cy="364680"/>
          </a:xfrm>
          <a:prstGeom prst="rect">
            <a:avLst/>
          </a:prstGeom>
        </p:spPr>
        <p:txBody>
          <a:bodyPr anchor="ctr"/>
          <a:lstStyle/>
          <a:p>
            <a:pPr algn="ctr">
              <a:lnSpc>
                <a:spcPct val="100000"/>
              </a:lnSpc>
            </a:pPr>
            <a:fld id="{F25C8C43-79B7-4C6A-95BB-7E2B4B349E5C}" type="slidenum">
              <a:rPr lang="lv-LV" sz="1000">
                <a:solidFill>
                  <a:srgbClr val="073E87"/>
                </a:solidFill>
                <a:latin typeface="Candara"/>
              </a:rPr>
              <a:t>‹#›</a:t>
            </a:fld>
            <a:endParaRPr/>
          </a:p>
        </p:txBody>
      </p:sp>
      <p:sp>
        <p:nvSpPr>
          <p:cNvPr id="16" name="PlaceHolder 17"/>
          <p:cNvSpPr>
            <a:spLocks noGrp="1"/>
          </p:cNvSpPr>
          <p:nvPr>
            <p:ph type="body"/>
          </p:nvPr>
        </p:nvSpPr>
        <p:spPr>
          <a:xfrm>
            <a:off x="609600" y="1604520"/>
            <a:ext cx="10972320" cy="3977280"/>
          </a:xfrm>
          <a:prstGeom prst="rect">
            <a:avLst/>
          </a:prstGeom>
        </p:spPr>
        <p:txBody>
          <a:bodyPr lIns="0" tIns="0" rIns="0" bIns="0"/>
          <a:lstStyle/>
          <a:p>
            <a:pPr>
              <a:buSzPct val="45000"/>
              <a:buFont typeface="StarSymbol"/>
              <a:buChar char=""/>
            </a:pPr>
            <a:r>
              <a:rPr lang="en-US" sz="2400">
                <a:latin typeface="Candara"/>
              </a:rPr>
              <a:t>Click to edit the outline text format</a:t>
            </a:r>
            <a:endParaRPr/>
          </a:p>
          <a:p>
            <a:pPr lvl="1">
              <a:buSzPct val="75000"/>
              <a:buFont typeface="StarSymbol"/>
              <a:buChar char=""/>
            </a:pPr>
            <a:r>
              <a:rPr lang="en-US" sz="2000">
                <a:latin typeface="Candara"/>
              </a:rPr>
              <a:t>Second Outline Level</a:t>
            </a:r>
            <a:endParaRPr/>
          </a:p>
          <a:p>
            <a:pPr lvl="2">
              <a:buSzPct val="45000"/>
              <a:buFont typeface="StarSymbol"/>
              <a:buChar char=""/>
            </a:pPr>
            <a:r>
              <a:rPr lang="en-US">
                <a:latin typeface="Candara"/>
              </a:rPr>
              <a:t>Third Outline Level</a:t>
            </a:r>
            <a:endParaRPr/>
          </a:p>
          <a:p>
            <a:pPr lvl="3">
              <a:buSzPct val="75000"/>
              <a:buFont typeface="StarSymbol"/>
              <a:buChar char=""/>
            </a:pPr>
            <a:r>
              <a:rPr lang="en-US" sz="1600">
                <a:latin typeface="Candara"/>
              </a:rPr>
              <a:t>Fourth Outline Level</a:t>
            </a:r>
            <a:endParaRPr/>
          </a:p>
          <a:p>
            <a:pPr lvl="4">
              <a:buSzPct val="45000"/>
              <a:buFont typeface="StarSymbol"/>
              <a:buChar char=""/>
            </a:pPr>
            <a:r>
              <a:rPr lang="en-US" sz="2000">
                <a:latin typeface="Candara"/>
              </a:rPr>
              <a:t>Fifth Outline Level</a:t>
            </a:r>
            <a:endParaRPr/>
          </a:p>
          <a:p>
            <a:pPr lvl="5">
              <a:buSzPct val="45000"/>
              <a:buFont typeface="StarSymbol"/>
              <a:buChar char=""/>
            </a:pPr>
            <a:r>
              <a:rPr lang="en-US" sz="2000">
                <a:latin typeface="Candara"/>
              </a:rPr>
              <a:t>Sixth Outline Level</a:t>
            </a:r>
            <a:endParaRPr/>
          </a:p>
          <a:p>
            <a:pPr lvl="6">
              <a:buSzPct val="45000"/>
              <a:buFont typeface="StarSymbol"/>
              <a:buChar char=""/>
            </a:pPr>
            <a:r>
              <a:rPr lang="en-US" sz="2000">
                <a:latin typeface="Candara"/>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CustomShape 1"/>
          <p:cNvSpPr/>
          <p:nvPr/>
        </p:nvSpPr>
        <p:spPr>
          <a:xfrm>
            <a:off x="304800" y="228600"/>
            <a:ext cx="11593920" cy="2468520"/>
          </a:xfrm>
          <a:prstGeom prst="roundRect">
            <a:avLst>
              <a:gd name="adj" fmla="val 3362"/>
            </a:avLst>
          </a:prstGeom>
          <a:gradFill>
            <a:gsLst>
              <a:gs pos="0">
                <a:srgbClr val="83D3FE"/>
              </a:gs>
              <a:gs pos="100000">
                <a:srgbClr val="0293E0"/>
              </a:gs>
            </a:gsLst>
            <a:lin ang="16200000"/>
          </a:gradFill>
          <a:ln w="15840">
            <a:noFill/>
          </a:ln>
        </p:spPr>
      </p:sp>
      <p:sp>
        <p:nvSpPr>
          <p:cNvPr id="52" name="CustomShape 2"/>
          <p:cNvSpPr/>
          <p:nvPr/>
        </p:nvSpPr>
        <p:spPr>
          <a:xfrm>
            <a:off x="8063040" y="1824480"/>
            <a:ext cx="3834720" cy="713520"/>
          </a:xfrm>
          <a:prstGeom prst="rect">
            <a:avLst/>
          </a:prstGeom>
          <a:solidFill>
            <a:srgbClr val="C6E7FC"/>
          </a:solidFill>
          <a:ln w="9360">
            <a:noFill/>
          </a:ln>
        </p:spPr>
      </p:sp>
      <p:sp>
        <p:nvSpPr>
          <p:cNvPr id="53" name="CustomShape 3"/>
          <p:cNvSpPr/>
          <p:nvPr/>
        </p:nvSpPr>
        <p:spPr>
          <a:xfrm>
            <a:off x="3492480" y="1696320"/>
            <a:ext cx="7392000" cy="849600"/>
          </a:xfrm>
          <a:prstGeom prst="rect">
            <a:avLst/>
          </a:prstGeom>
          <a:solidFill>
            <a:srgbClr val="C6E7FC"/>
          </a:solidFill>
          <a:ln w="9360">
            <a:noFill/>
          </a:ln>
        </p:spPr>
      </p:sp>
      <p:sp>
        <p:nvSpPr>
          <p:cNvPr id="54" name="CustomShape 4"/>
          <p:cNvSpPr/>
          <p:nvPr/>
        </p:nvSpPr>
        <p:spPr>
          <a:xfrm>
            <a:off x="3771840" y="1708560"/>
            <a:ext cx="7290240" cy="774000"/>
          </a:xfrm>
          <a:prstGeom prst="rect">
            <a:avLst/>
          </a:prstGeom>
          <a:noFill/>
          <a:ln>
            <a:solidFill>
              <a:srgbClr val="FFFFFF"/>
            </a:solidFill>
          </a:ln>
        </p:spPr>
      </p:sp>
      <p:sp>
        <p:nvSpPr>
          <p:cNvPr id="55" name="CustomShape 5"/>
          <p:cNvSpPr/>
          <p:nvPr/>
        </p:nvSpPr>
        <p:spPr>
          <a:xfrm>
            <a:off x="7479360" y="1694880"/>
            <a:ext cx="4410240" cy="651240"/>
          </a:xfrm>
          <a:prstGeom prst="rect">
            <a:avLst/>
          </a:prstGeom>
          <a:noFill/>
          <a:ln>
            <a:solidFill>
              <a:srgbClr val="FFFFFF"/>
            </a:solidFill>
          </a:ln>
        </p:spPr>
      </p:sp>
      <p:sp>
        <p:nvSpPr>
          <p:cNvPr id="56" name="CustomShape 6"/>
          <p:cNvSpPr/>
          <p:nvPr/>
        </p:nvSpPr>
        <p:spPr>
          <a:xfrm>
            <a:off x="282240" y="1679400"/>
            <a:ext cx="11630880" cy="1329480"/>
          </a:xfrm>
          <a:prstGeom prst="rect">
            <a:avLst/>
          </a:prstGeom>
          <a:solidFill>
            <a:srgbClr val="FFFFFF"/>
          </a:solidFill>
          <a:ln w="9360">
            <a:noFill/>
          </a:ln>
        </p:spPr>
      </p:sp>
      <p:sp>
        <p:nvSpPr>
          <p:cNvPr id="57" name="CustomShape 7"/>
          <p:cNvSpPr/>
          <p:nvPr/>
        </p:nvSpPr>
        <p:spPr>
          <a:xfrm>
            <a:off x="304800" y="228600"/>
            <a:ext cx="11593920" cy="1425960"/>
          </a:xfrm>
          <a:prstGeom prst="roundRect">
            <a:avLst>
              <a:gd name="adj" fmla="val 7136"/>
            </a:avLst>
          </a:prstGeom>
          <a:gradFill>
            <a:gsLst>
              <a:gs pos="0">
                <a:srgbClr val="83D3FE"/>
              </a:gs>
              <a:gs pos="100000">
                <a:srgbClr val="0293E0"/>
              </a:gs>
            </a:gsLst>
            <a:lin ang="16200000"/>
          </a:gradFill>
          <a:ln w="15840">
            <a:noFill/>
          </a:ln>
        </p:spPr>
      </p:sp>
      <p:sp>
        <p:nvSpPr>
          <p:cNvPr id="58" name="CustomShape 8"/>
          <p:cNvSpPr/>
          <p:nvPr/>
        </p:nvSpPr>
        <p:spPr>
          <a:xfrm>
            <a:off x="8063040" y="859320"/>
            <a:ext cx="3834720" cy="713520"/>
          </a:xfrm>
          <a:prstGeom prst="rect">
            <a:avLst/>
          </a:prstGeom>
          <a:solidFill>
            <a:srgbClr val="C6E7FC"/>
          </a:solidFill>
          <a:ln w="9360">
            <a:noFill/>
          </a:ln>
        </p:spPr>
      </p:sp>
      <p:sp>
        <p:nvSpPr>
          <p:cNvPr id="59" name="CustomShape 9"/>
          <p:cNvSpPr/>
          <p:nvPr/>
        </p:nvSpPr>
        <p:spPr>
          <a:xfrm>
            <a:off x="3492480" y="730800"/>
            <a:ext cx="7392000" cy="849600"/>
          </a:xfrm>
          <a:prstGeom prst="rect">
            <a:avLst/>
          </a:prstGeom>
          <a:solidFill>
            <a:srgbClr val="C6E7FC"/>
          </a:solidFill>
          <a:ln w="9360">
            <a:noFill/>
          </a:ln>
        </p:spPr>
      </p:sp>
      <p:sp>
        <p:nvSpPr>
          <p:cNvPr id="60" name="CustomShape 10"/>
          <p:cNvSpPr/>
          <p:nvPr/>
        </p:nvSpPr>
        <p:spPr>
          <a:xfrm>
            <a:off x="3771840" y="743040"/>
            <a:ext cx="7290240" cy="774000"/>
          </a:xfrm>
          <a:prstGeom prst="rect">
            <a:avLst/>
          </a:prstGeom>
          <a:noFill/>
          <a:ln>
            <a:solidFill>
              <a:srgbClr val="FFFFFF"/>
            </a:solidFill>
          </a:ln>
        </p:spPr>
      </p:sp>
      <p:sp>
        <p:nvSpPr>
          <p:cNvPr id="61" name="CustomShape 11"/>
          <p:cNvSpPr/>
          <p:nvPr/>
        </p:nvSpPr>
        <p:spPr>
          <a:xfrm>
            <a:off x="7479360" y="729720"/>
            <a:ext cx="4410240" cy="651240"/>
          </a:xfrm>
          <a:prstGeom prst="rect">
            <a:avLst/>
          </a:prstGeom>
          <a:noFill/>
          <a:ln>
            <a:solidFill>
              <a:srgbClr val="FFFFFF"/>
            </a:solidFill>
          </a:ln>
        </p:spPr>
      </p:sp>
      <p:sp>
        <p:nvSpPr>
          <p:cNvPr id="62" name="CustomShape 12"/>
          <p:cNvSpPr/>
          <p:nvPr/>
        </p:nvSpPr>
        <p:spPr>
          <a:xfrm>
            <a:off x="282240" y="714240"/>
            <a:ext cx="11630880" cy="1329480"/>
          </a:xfrm>
          <a:prstGeom prst="rect">
            <a:avLst/>
          </a:prstGeom>
          <a:solidFill>
            <a:srgbClr val="FFFFFF"/>
          </a:solidFill>
          <a:ln w="9360">
            <a:noFill/>
          </a:ln>
        </p:spPr>
      </p:sp>
      <p:sp>
        <p:nvSpPr>
          <p:cNvPr id="63" name="PlaceHolder 13"/>
          <p:cNvSpPr>
            <a:spLocks noGrp="1"/>
          </p:cNvSpPr>
          <p:nvPr>
            <p:ph type="dt"/>
          </p:nvPr>
        </p:nvSpPr>
        <p:spPr>
          <a:xfrm>
            <a:off x="6885120" y="6250320"/>
            <a:ext cx="5048640" cy="364680"/>
          </a:xfrm>
          <a:prstGeom prst="rect">
            <a:avLst/>
          </a:prstGeom>
        </p:spPr>
        <p:txBody>
          <a:bodyPr anchor="ctr"/>
          <a:lstStyle/>
          <a:p>
            <a:pPr algn="r">
              <a:lnSpc>
                <a:spcPct val="100000"/>
              </a:lnSpc>
            </a:pPr>
            <a:r>
              <a:rPr lang="lv-LV" sz="1000">
                <a:solidFill>
                  <a:srgbClr val="073E87"/>
                </a:solidFill>
                <a:latin typeface="Candara"/>
              </a:rPr>
              <a:t>7.7.15</a:t>
            </a:r>
            <a:endParaRPr/>
          </a:p>
        </p:txBody>
      </p:sp>
      <p:sp>
        <p:nvSpPr>
          <p:cNvPr id="64" name="PlaceHolder 14"/>
          <p:cNvSpPr>
            <a:spLocks noGrp="1"/>
          </p:cNvSpPr>
          <p:nvPr>
            <p:ph type="ftr"/>
          </p:nvPr>
        </p:nvSpPr>
        <p:spPr>
          <a:xfrm>
            <a:off x="258240" y="6250320"/>
            <a:ext cx="5048640" cy="364680"/>
          </a:xfrm>
          <a:prstGeom prst="rect">
            <a:avLst/>
          </a:prstGeom>
        </p:spPr>
        <p:txBody>
          <a:bodyPr anchor="ctr"/>
          <a:lstStyle/>
          <a:p>
            <a:endParaRPr/>
          </a:p>
        </p:txBody>
      </p:sp>
      <p:sp>
        <p:nvSpPr>
          <p:cNvPr id="65" name="PlaceHolder 15"/>
          <p:cNvSpPr>
            <a:spLocks noGrp="1"/>
          </p:cNvSpPr>
          <p:nvPr>
            <p:ph type="sldNum"/>
          </p:nvPr>
        </p:nvSpPr>
        <p:spPr>
          <a:xfrm>
            <a:off x="5321280" y="6250320"/>
            <a:ext cx="1548480" cy="364680"/>
          </a:xfrm>
          <a:prstGeom prst="rect">
            <a:avLst/>
          </a:prstGeom>
        </p:spPr>
        <p:txBody>
          <a:bodyPr anchor="ctr"/>
          <a:lstStyle/>
          <a:p>
            <a:pPr algn="ctr">
              <a:lnSpc>
                <a:spcPct val="100000"/>
              </a:lnSpc>
            </a:pPr>
            <a:fld id="{93E46517-59C3-48E2-9996-DEFD7DE8264E}" type="slidenum">
              <a:rPr lang="lv-LV" sz="1000">
                <a:solidFill>
                  <a:srgbClr val="073E87"/>
                </a:solidFill>
                <a:latin typeface="Candara"/>
              </a:rPr>
              <a:t>‹#›</a:t>
            </a:fld>
            <a:endParaRPr/>
          </a:p>
        </p:txBody>
      </p:sp>
      <p:sp>
        <p:nvSpPr>
          <p:cNvPr id="66" name="PlaceHolder 16"/>
          <p:cNvSpPr>
            <a:spLocks noGrp="1"/>
          </p:cNvSpPr>
          <p:nvPr>
            <p:ph type="title"/>
          </p:nvPr>
        </p:nvSpPr>
        <p:spPr>
          <a:xfrm>
            <a:off x="609600" y="273600"/>
            <a:ext cx="10972320" cy="1144800"/>
          </a:xfrm>
          <a:prstGeom prst="rect">
            <a:avLst/>
          </a:prstGeom>
        </p:spPr>
        <p:txBody>
          <a:bodyPr lIns="0" tIns="0" rIns="0" bIns="0" anchor="ctr"/>
          <a:lstStyle/>
          <a:p>
            <a:r>
              <a:rPr lang="en-US">
                <a:latin typeface="Candara"/>
              </a:rPr>
              <a:t>Click to edit the title text format</a:t>
            </a:r>
            <a:endParaRPr/>
          </a:p>
        </p:txBody>
      </p:sp>
      <p:sp>
        <p:nvSpPr>
          <p:cNvPr id="67" name="PlaceHolder 17"/>
          <p:cNvSpPr>
            <a:spLocks noGrp="1"/>
          </p:cNvSpPr>
          <p:nvPr>
            <p:ph type="body"/>
          </p:nvPr>
        </p:nvSpPr>
        <p:spPr>
          <a:xfrm>
            <a:off x="609600" y="1604520"/>
            <a:ext cx="10972320" cy="3977280"/>
          </a:xfrm>
          <a:prstGeom prst="rect">
            <a:avLst/>
          </a:prstGeom>
        </p:spPr>
        <p:txBody>
          <a:bodyPr lIns="0" tIns="0" rIns="0" bIns="0"/>
          <a:lstStyle/>
          <a:p>
            <a:pPr>
              <a:buSzPct val="45000"/>
              <a:buFont typeface="StarSymbol"/>
              <a:buChar char=""/>
            </a:pPr>
            <a:r>
              <a:rPr lang="en-US" sz="2400">
                <a:latin typeface="Candara"/>
              </a:rPr>
              <a:t>Click to edit the outline text format</a:t>
            </a:r>
            <a:endParaRPr/>
          </a:p>
          <a:p>
            <a:pPr lvl="1">
              <a:buSzPct val="75000"/>
              <a:buFont typeface="StarSymbol"/>
              <a:buChar char=""/>
            </a:pPr>
            <a:r>
              <a:rPr lang="en-US" sz="2000">
                <a:latin typeface="Candara"/>
              </a:rPr>
              <a:t>Second Outline Level</a:t>
            </a:r>
            <a:endParaRPr/>
          </a:p>
          <a:p>
            <a:pPr lvl="2">
              <a:buSzPct val="45000"/>
              <a:buFont typeface="StarSymbol"/>
              <a:buChar char=""/>
            </a:pPr>
            <a:r>
              <a:rPr lang="en-US">
                <a:latin typeface="Candara"/>
              </a:rPr>
              <a:t>Third Outline Level</a:t>
            </a:r>
            <a:endParaRPr/>
          </a:p>
          <a:p>
            <a:pPr lvl="3">
              <a:buSzPct val="75000"/>
              <a:buFont typeface="StarSymbol"/>
              <a:buChar char=""/>
            </a:pPr>
            <a:r>
              <a:rPr lang="en-US" sz="1600">
                <a:latin typeface="Candara"/>
              </a:rPr>
              <a:t>Fourth Outline Level</a:t>
            </a:r>
            <a:endParaRPr/>
          </a:p>
          <a:p>
            <a:pPr lvl="4">
              <a:buSzPct val="45000"/>
              <a:buFont typeface="StarSymbol"/>
              <a:buChar char=""/>
            </a:pPr>
            <a:r>
              <a:rPr lang="en-US" sz="2000">
                <a:latin typeface="Candara"/>
              </a:rPr>
              <a:t>Fifth Outline Level</a:t>
            </a:r>
            <a:endParaRPr/>
          </a:p>
          <a:p>
            <a:pPr lvl="5">
              <a:buSzPct val="45000"/>
              <a:buFont typeface="StarSymbol"/>
              <a:buChar char=""/>
            </a:pPr>
            <a:r>
              <a:rPr lang="en-US" sz="2000">
                <a:latin typeface="Candara"/>
              </a:rPr>
              <a:t>Sixth Outline Level</a:t>
            </a:r>
            <a:endParaRPr/>
          </a:p>
          <a:p>
            <a:pPr lvl="6">
              <a:buSzPct val="45000"/>
              <a:buFont typeface="StarSymbol"/>
              <a:buChar char=""/>
            </a:pPr>
            <a:r>
              <a:rPr lang="en-US" sz="2000">
                <a:latin typeface="Candara"/>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gintsklasons@gmail.com" TargetMode="External"/><Relationship Id="rId2" Type="http://schemas.openxmlformats.org/officeDocument/2006/relationships/hyperlink" Target="mailto:info@bernulabklajiba.lv" TargetMode="Externa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551384" y="44624"/>
            <a:ext cx="11089232" cy="2159944"/>
          </a:xfrm>
          <a:prstGeom prst="rect">
            <a:avLst/>
          </a:prstGeom>
        </p:spPr>
        <p:txBody>
          <a:bodyPr anchor="b"/>
          <a:lstStyle/>
          <a:p>
            <a:pPr algn="ctr">
              <a:lnSpc>
                <a:spcPct val="100000"/>
              </a:lnSpc>
            </a:pPr>
            <a:r>
              <a:rPr lang="en-US" sz="5400" b="1" dirty="0">
                <a:solidFill>
                  <a:srgbClr val="FFFFFF"/>
                </a:solidFill>
                <a:latin typeface="Candara"/>
              </a:rPr>
              <a:t> </a:t>
            </a:r>
            <a:r>
              <a:rPr lang="lv-LV" sz="5400" b="1" dirty="0">
                <a:solidFill>
                  <a:schemeClr val="bg1"/>
                </a:solidFill>
                <a:latin typeface="Candara" panose="020E0502030303020204" pitchFamily="34" charset="0"/>
              </a:rPr>
              <a:t>Bērnu labsajūta Baltijas valstīs  </a:t>
            </a:r>
            <a:r>
              <a:rPr lang="en-US" sz="5400" b="1" dirty="0">
                <a:solidFill>
                  <a:srgbClr val="FFFFFF"/>
                </a:solidFill>
                <a:latin typeface="Candara"/>
              </a:rPr>
              <a:t>
</a:t>
            </a:r>
            <a:endParaRPr sz="2400" dirty="0"/>
          </a:p>
        </p:txBody>
      </p:sp>
      <p:sp>
        <p:nvSpPr>
          <p:cNvPr id="103" name="TextShape 2"/>
          <p:cNvSpPr txBox="1"/>
          <p:nvPr/>
        </p:nvSpPr>
        <p:spPr>
          <a:xfrm>
            <a:off x="2791904" y="4432455"/>
            <a:ext cx="6400440" cy="768960"/>
          </a:xfrm>
          <a:prstGeom prst="rect">
            <a:avLst/>
          </a:prstGeom>
        </p:spPr>
        <p:txBody>
          <a:bodyPr/>
          <a:lstStyle/>
          <a:p>
            <a:pPr algn="ctr">
              <a:lnSpc>
                <a:spcPct val="100000"/>
              </a:lnSpc>
            </a:pPr>
            <a:r>
              <a:rPr lang="lv-LV" sz="3200" dirty="0">
                <a:solidFill>
                  <a:srgbClr val="FFFFFF"/>
                </a:solidFill>
                <a:latin typeface="Candara"/>
              </a:rPr>
              <a:t>Rīga</a:t>
            </a:r>
            <a:r>
              <a:rPr lang="en-US" sz="3200" dirty="0">
                <a:solidFill>
                  <a:srgbClr val="FFFFFF"/>
                </a:solidFill>
                <a:latin typeface="Candara"/>
              </a:rPr>
              <a:t>, </a:t>
            </a:r>
            <a:r>
              <a:rPr lang="lv-LV" sz="3200" dirty="0">
                <a:solidFill>
                  <a:srgbClr val="FFFFFF"/>
                </a:solidFill>
                <a:latin typeface="Candara"/>
              </a:rPr>
              <a:t>29.maijs 2017</a:t>
            </a:r>
            <a:endParaRPr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800" y="5644363"/>
            <a:ext cx="2526836" cy="66495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5480637"/>
            <a:ext cx="1440160" cy="144016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774" y="5573623"/>
            <a:ext cx="2129528" cy="821769"/>
          </a:xfrm>
          <a:prstGeom prst="rect">
            <a:avLst/>
          </a:prstGeom>
        </p:spPr>
      </p:pic>
      <p:sp>
        <p:nvSpPr>
          <p:cNvPr id="2" name="TextBox 1"/>
          <p:cNvSpPr txBox="1"/>
          <p:nvPr/>
        </p:nvSpPr>
        <p:spPr>
          <a:xfrm>
            <a:off x="8391690" y="4072415"/>
            <a:ext cx="3240360" cy="369332"/>
          </a:xfrm>
          <a:prstGeom prst="rect">
            <a:avLst/>
          </a:prstGeom>
          <a:noFill/>
        </p:spPr>
        <p:txBody>
          <a:bodyPr wrap="square" rtlCol="0">
            <a:spAutoFit/>
          </a:bodyPr>
          <a:lstStyle/>
          <a:p>
            <a:r>
              <a:rPr lang="lv-LV" i="1" dirty="0">
                <a:solidFill>
                  <a:schemeClr val="tx2"/>
                </a:solidFill>
              </a:rPr>
              <a:t>Pētījuma līdzfinansētājs: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4718" y="4432455"/>
            <a:ext cx="3097352" cy="77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21" r="27769"/>
          <a:stretch/>
        </p:blipFill>
        <p:spPr bwMode="auto">
          <a:xfrm>
            <a:off x="4295800" y="1583391"/>
            <a:ext cx="3484067" cy="287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45508892"/>
              </p:ext>
            </p:extLst>
          </p:nvPr>
        </p:nvGraphicFramePr>
        <p:xfrm>
          <a:off x="335360" y="993042"/>
          <a:ext cx="11521279" cy="5604311"/>
        </p:xfrm>
        <a:graphic>
          <a:graphicData uri="http://schemas.openxmlformats.org/drawingml/2006/table">
            <a:tbl>
              <a:tblPr>
                <a:tableStyleId>{5C22544A-7EE6-4342-B048-85BDC9FD1C3A}</a:tableStyleId>
              </a:tblPr>
              <a:tblGrid>
                <a:gridCol w="7446067">
                  <a:extLst>
                    <a:ext uri="{9D8B030D-6E8A-4147-A177-3AD203B41FA5}">
                      <a16:colId xmlns:a16="http://schemas.microsoft.com/office/drawing/2014/main" val="20000"/>
                    </a:ext>
                  </a:extLst>
                </a:gridCol>
                <a:gridCol w="1358404">
                  <a:extLst>
                    <a:ext uri="{9D8B030D-6E8A-4147-A177-3AD203B41FA5}">
                      <a16:colId xmlns:a16="http://schemas.microsoft.com/office/drawing/2014/main" val="20001"/>
                    </a:ext>
                  </a:extLst>
                </a:gridCol>
                <a:gridCol w="1358404">
                  <a:extLst>
                    <a:ext uri="{9D8B030D-6E8A-4147-A177-3AD203B41FA5}">
                      <a16:colId xmlns:a16="http://schemas.microsoft.com/office/drawing/2014/main" val="20002"/>
                    </a:ext>
                  </a:extLst>
                </a:gridCol>
                <a:gridCol w="1358404">
                  <a:extLst>
                    <a:ext uri="{9D8B030D-6E8A-4147-A177-3AD203B41FA5}">
                      <a16:colId xmlns:a16="http://schemas.microsoft.com/office/drawing/2014/main" val="20003"/>
                    </a:ext>
                  </a:extLst>
                </a:gridCol>
              </a:tblGrid>
              <a:tr h="722116">
                <a:tc>
                  <a:txBody>
                    <a:bodyPr/>
                    <a:lstStyle/>
                    <a:p>
                      <a:pPr algn="l" fontAlgn="ctr"/>
                      <a:endParaRPr lang="en-US" sz="18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18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18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18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0"/>
                  </a:ext>
                </a:extLst>
              </a:tr>
              <a:tr h="660997">
                <a:tc>
                  <a:txBody>
                    <a:bodyPr/>
                    <a:lstStyle/>
                    <a:p>
                      <a:pPr algn="l" fontAlgn="ctr"/>
                      <a:r>
                        <a:rPr lang="lv-LV" sz="2000" dirty="0">
                          <a:latin typeface="Candara" panose="020E0502030303020204" pitchFamily="34" charset="0"/>
                        </a:rPr>
                        <a:t>Jauniešu īpatsvars, kuri plāno iegūt augstāko izglītību</a:t>
                      </a:r>
                      <a:r>
                        <a:rPr lang="en-US" sz="2000" u="none" strike="noStrike" dirty="0">
                          <a:effectLst/>
                          <a:latin typeface="Candara" panose="020E0502030303020204" pitchFamily="34" charset="0"/>
                        </a:rPr>
                        <a:t>(15 </a:t>
                      </a:r>
                      <a:r>
                        <a:rPr lang="lv-LV" sz="2000" u="none" strike="noStrike" dirty="0" err="1">
                          <a:effectLst/>
                          <a:latin typeface="Candara" panose="020E0502030303020204" pitchFamily="34" charset="0"/>
                        </a:rPr>
                        <a:t>g.v</a:t>
                      </a:r>
                      <a:r>
                        <a:rPr lang="en-US" sz="2000" u="none" strike="noStrike" dirty="0">
                          <a:effectLst/>
                          <a:latin typeface="Candara" panose="020E0502030303020204" pitchFamily="34" charset="0"/>
                        </a:rPr>
                        <a:t>; </a:t>
                      </a:r>
                      <a:r>
                        <a:rPr lang="lv-LV" sz="2000" u="none" strike="noStrike" dirty="0">
                          <a:effectLst/>
                          <a:latin typeface="Candara" panose="020E0502030303020204" pitchFamily="34" charset="0"/>
                        </a:rPr>
                        <a:t>pašnovērtējums</a:t>
                      </a:r>
                      <a:r>
                        <a:rPr lang="en-US" sz="2000" u="none" strike="noStrike" dirty="0">
                          <a:effectLst/>
                          <a:latin typeface="Candara" panose="020E0502030303020204" pitchFamily="34" charset="0"/>
                        </a:rPr>
                        <a:t>)</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42.8</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24.7</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53.6</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1"/>
                  </a:ext>
                </a:extLst>
              </a:tr>
              <a:tr h="660997">
                <a:tc>
                  <a:txBody>
                    <a:bodyPr/>
                    <a:lstStyle/>
                    <a:p>
                      <a:pPr algn="l" fontAlgn="ctr"/>
                      <a:r>
                        <a:rPr lang="lv-LV" sz="2000" u="none" strike="noStrike" dirty="0">
                          <a:effectLst/>
                          <a:latin typeface="Candara" panose="020E0502030303020204" pitchFamily="34" charset="0"/>
                        </a:rPr>
                        <a:t>Skolēnu-skolotāju attiecības</a:t>
                      </a:r>
                      <a:r>
                        <a:rPr lang="lv-LV" sz="2000" u="none" strike="noStrike" baseline="0" dirty="0">
                          <a:effectLst/>
                          <a:latin typeface="Candara" panose="020E0502030303020204" pitchFamily="34" charset="0"/>
                        </a:rPr>
                        <a:t> pamatskolas izglītībā </a:t>
                      </a:r>
                      <a:r>
                        <a:rPr lang="en-US" sz="2000" u="none" strike="noStrike" dirty="0">
                          <a:effectLst/>
                          <a:latin typeface="Candara" panose="020E0502030303020204" pitchFamily="34" charset="0"/>
                        </a:rPr>
                        <a:t>(</a:t>
                      </a:r>
                      <a:r>
                        <a:rPr lang="lv-LV" sz="2000" u="none" strike="noStrike" dirty="0">
                          <a:effectLst/>
                          <a:latin typeface="Candara" panose="020E0502030303020204" pitchFamily="34" charset="0"/>
                        </a:rPr>
                        <a:t>bērnu skaits uz 1 skolotāju</a:t>
                      </a:r>
                      <a:r>
                        <a:rPr lang="en-US" sz="2000" u="none" strike="noStrike" dirty="0">
                          <a:effectLst/>
                          <a:latin typeface="Candara" panose="020E0502030303020204" pitchFamily="34" charset="0"/>
                        </a:rPr>
                        <a:t>)</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11 (2013)</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11</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13</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2"/>
                  </a:ext>
                </a:extLst>
              </a:tr>
              <a:tr h="524207">
                <a:tc>
                  <a:txBody>
                    <a:bodyPr/>
                    <a:lstStyle/>
                    <a:p>
                      <a:pPr algn="l" fontAlgn="ctr"/>
                      <a:r>
                        <a:rPr lang="lv-LV" sz="2000" u="none" strike="noStrike" dirty="0">
                          <a:effectLst/>
                          <a:latin typeface="Candara" panose="020E0502030303020204" pitchFamily="34" charset="0"/>
                        </a:rPr>
                        <a:t>Skolēnu-skolotāju attiecības</a:t>
                      </a:r>
                      <a:r>
                        <a:rPr lang="lv-LV" sz="2000" u="none" strike="noStrike" baseline="0" dirty="0">
                          <a:effectLst/>
                          <a:latin typeface="Candara" panose="020E0502030303020204" pitchFamily="34" charset="0"/>
                        </a:rPr>
                        <a:t> vidusskolā  </a:t>
                      </a:r>
                      <a:r>
                        <a:rPr lang="en-US" sz="2000" u="none" strike="noStrike" dirty="0">
                          <a:effectLst/>
                          <a:latin typeface="Candara" panose="020E0502030303020204" pitchFamily="34" charset="0"/>
                        </a:rPr>
                        <a:t>(</a:t>
                      </a:r>
                      <a:r>
                        <a:rPr lang="lv-LV" sz="2000" u="none" strike="noStrike" dirty="0">
                          <a:effectLst/>
                          <a:latin typeface="Candara" panose="020E0502030303020204" pitchFamily="34" charset="0"/>
                        </a:rPr>
                        <a:t>bērnu skaits uz 1 skolotāju</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8 (2013)</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8</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8</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3"/>
                  </a:ext>
                </a:extLst>
              </a:tr>
              <a:tr h="392006">
                <a:tc>
                  <a:txBody>
                    <a:bodyPr/>
                    <a:lstStyle/>
                    <a:p>
                      <a:pPr algn="l" fontAlgn="ctr"/>
                      <a:r>
                        <a:rPr lang="lv-LV" sz="2000" b="0" i="0" u="none" strike="noStrike" dirty="0">
                          <a:solidFill>
                            <a:srgbClr val="000000"/>
                          </a:solidFill>
                          <a:effectLst/>
                          <a:latin typeface="Candara" panose="020E0502030303020204" pitchFamily="34" charset="0"/>
                        </a:rPr>
                        <a:t>Pamatizglītību</a:t>
                      </a:r>
                      <a:r>
                        <a:rPr lang="lv-LV" sz="2000" b="0" i="0" u="none" strike="noStrike" baseline="0" dirty="0">
                          <a:solidFill>
                            <a:srgbClr val="000000"/>
                          </a:solidFill>
                          <a:effectLst/>
                          <a:latin typeface="Candara" panose="020E0502030303020204" pitchFamily="34" charset="0"/>
                        </a:rPr>
                        <a:t> pametušo skolēnu īpatsvars</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b="0" i="0" u="none" strike="noStrike">
                          <a:solidFill>
                            <a:srgbClr val="000000"/>
                          </a:solidFill>
                          <a:effectLst/>
                          <a:latin typeface="Candara" panose="020E0502030303020204" pitchFamily="34" charset="0"/>
                        </a:rPr>
                        <a:t>4.4</a:t>
                      </a:r>
                    </a:p>
                  </a:txBody>
                  <a:tcPr marL="7620" marR="7620" marT="7620" marB="0" anchor="ctr"/>
                </a:tc>
                <a:tc>
                  <a:txBody>
                    <a:bodyPr/>
                    <a:lstStyle/>
                    <a:p>
                      <a:pPr algn="ctr" fontAlgn="ctr"/>
                      <a:r>
                        <a:rPr lang="lv-LV" sz="2000" b="0" i="0" u="none" strike="noStrike" dirty="0">
                          <a:solidFill>
                            <a:srgbClr val="000000"/>
                          </a:solidFill>
                          <a:effectLst/>
                          <a:latin typeface="Candara" panose="020E0502030303020204" pitchFamily="34" charset="0"/>
                        </a:rPr>
                        <a:t>3.0</a:t>
                      </a:r>
                    </a:p>
                  </a:txBody>
                  <a:tcPr marL="7620" marR="7620" marT="7620" marB="0" anchor="ctr"/>
                </a:tc>
                <a:tc>
                  <a:txBody>
                    <a:bodyPr/>
                    <a:lstStyle/>
                    <a:p>
                      <a:pPr algn="ctr" fontAlgn="ctr"/>
                      <a:r>
                        <a:rPr lang="lv-LV" sz="2000" b="0" i="0" u="none" strike="noStrike" dirty="0">
                          <a:solidFill>
                            <a:srgbClr val="000000"/>
                          </a:solidFill>
                          <a:effectLst/>
                          <a:latin typeface="Candara" panose="020E0502030303020204" pitchFamily="34" charset="0"/>
                        </a:rPr>
                        <a:t>0.5</a:t>
                      </a:r>
                    </a:p>
                  </a:txBody>
                  <a:tcPr marL="7620" marR="7620" marT="7620" marB="0" anchor="ctr"/>
                </a:tc>
                <a:extLst>
                  <a:ext uri="{0D108BD9-81ED-4DB2-BD59-A6C34878D82A}">
                    <a16:rowId xmlns:a16="http://schemas.microsoft.com/office/drawing/2014/main" val="10004"/>
                  </a:ext>
                </a:extLst>
              </a:tr>
              <a:tr h="660997">
                <a:tc>
                  <a:txBody>
                    <a:bodyPr/>
                    <a:lstStyle/>
                    <a:p>
                      <a:pPr algn="l" fontAlgn="ctr"/>
                      <a:r>
                        <a:rPr lang="lv-LV" sz="2000" u="none" strike="noStrike" dirty="0">
                          <a:effectLst/>
                          <a:latin typeface="Candara" panose="020E0502030303020204" pitchFamily="34" charset="0"/>
                        </a:rPr>
                        <a:t>Zemus rezultātus guvušo skolēnu</a:t>
                      </a:r>
                      <a:r>
                        <a:rPr lang="lv-LV" sz="2000" u="none" strike="noStrike" baseline="0" dirty="0">
                          <a:effectLst/>
                          <a:latin typeface="Candara" panose="020E0502030303020204" pitchFamily="34" charset="0"/>
                        </a:rPr>
                        <a:t> īpatsvars </a:t>
                      </a:r>
                      <a:r>
                        <a:rPr lang="lv-LV" sz="2000" u="none" strike="noStrike" dirty="0">
                          <a:effectLst/>
                          <a:latin typeface="Candara" panose="020E0502030303020204" pitchFamily="34" charset="0"/>
                        </a:rPr>
                        <a:t>visos mācību priekšmetos </a:t>
                      </a:r>
                      <a:r>
                        <a:rPr lang="en-US" sz="2000" u="none" strike="noStrike" dirty="0">
                          <a:effectLst/>
                          <a:latin typeface="Candara" panose="020E0502030303020204" pitchFamily="34" charset="0"/>
                        </a:rPr>
                        <a:t>(</a:t>
                      </a:r>
                      <a:r>
                        <a:rPr lang="lv-LV" sz="2000" u="none" strike="noStrike" dirty="0" err="1">
                          <a:effectLst/>
                          <a:latin typeface="Candara" panose="020E0502030303020204" pitchFamily="34" charset="0"/>
                        </a:rPr>
                        <a:t>dabaszinības</a:t>
                      </a:r>
                      <a:r>
                        <a:rPr lang="en-US" sz="2000" u="none" strike="noStrike" dirty="0">
                          <a:effectLst/>
                          <a:latin typeface="Candara" panose="020E0502030303020204" pitchFamily="34" charset="0"/>
                        </a:rPr>
                        <a:t>, </a:t>
                      </a:r>
                      <a:r>
                        <a:rPr lang="lv-LV" sz="2000" u="none" strike="noStrike" dirty="0">
                          <a:effectLst/>
                          <a:latin typeface="Candara" panose="020E0502030303020204" pitchFamily="34" charset="0"/>
                        </a:rPr>
                        <a:t>lasītprasme,</a:t>
                      </a:r>
                      <a:r>
                        <a:rPr lang="lv-LV" sz="2000" u="none" strike="noStrike" baseline="0" dirty="0">
                          <a:effectLst/>
                          <a:latin typeface="Candara" panose="020E0502030303020204" pitchFamily="34" charset="0"/>
                        </a:rPr>
                        <a:t> matemātika</a:t>
                      </a:r>
                      <a:r>
                        <a:rPr lang="en-US" sz="2000" u="none" strike="noStrike" dirty="0">
                          <a:effectLst/>
                          <a:latin typeface="Candara" panose="020E0502030303020204" pitchFamily="34" charset="0"/>
                        </a:rPr>
                        <a:t>, %)</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00B050"/>
                          </a:solidFill>
                          <a:effectLst/>
                          <a:latin typeface="Candara" panose="020E0502030303020204" pitchFamily="34" charset="0"/>
                        </a:rPr>
                        <a:t>4.7</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10.5</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15.3</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5"/>
                  </a:ext>
                </a:extLst>
              </a:tr>
              <a:tr h="660997">
                <a:tc>
                  <a:txBody>
                    <a:bodyPr/>
                    <a:lstStyle/>
                    <a:p>
                      <a:pPr algn="l" fontAlgn="ctr"/>
                      <a:r>
                        <a:rPr lang="lv-LV" sz="2000" u="none" strike="noStrike" dirty="0">
                          <a:effectLst/>
                          <a:latin typeface="Candara" panose="020E0502030303020204" pitchFamily="34" charset="0"/>
                        </a:rPr>
                        <a:t>Zemus rezultātus guvušo </a:t>
                      </a:r>
                      <a:r>
                        <a:rPr lang="lv-LV" sz="2000" u="none" strike="noStrike" baseline="0" dirty="0">
                          <a:effectLst/>
                          <a:latin typeface="Candara" panose="020E0502030303020204" pitchFamily="34" charset="0"/>
                        </a:rPr>
                        <a:t>īpatsvars </a:t>
                      </a:r>
                      <a:r>
                        <a:rPr lang="lv-LV" sz="2000" u="none" strike="noStrike" dirty="0">
                          <a:effectLst/>
                          <a:latin typeface="Candara" panose="020E0502030303020204" pitchFamily="34" charset="0"/>
                        </a:rPr>
                        <a:t>vismaz</a:t>
                      </a:r>
                      <a:r>
                        <a:rPr lang="lv-LV" sz="2000" u="none" strike="noStrike" baseline="0" dirty="0">
                          <a:effectLst/>
                          <a:latin typeface="Candara" panose="020E0502030303020204" pitchFamily="34" charset="0"/>
                        </a:rPr>
                        <a:t> 1</a:t>
                      </a:r>
                      <a:r>
                        <a:rPr lang="lv-LV" sz="2000" u="none" strike="noStrike" dirty="0">
                          <a:effectLst/>
                          <a:latin typeface="Candara" panose="020E0502030303020204" pitchFamily="34" charset="0"/>
                        </a:rPr>
                        <a:t> mācību priekšmetā </a:t>
                      </a:r>
                      <a:r>
                        <a:rPr lang="en-US" sz="2000" u="none" strike="noStrike" dirty="0">
                          <a:effectLst/>
                          <a:latin typeface="Candara" panose="020E0502030303020204" pitchFamily="34" charset="0"/>
                        </a:rPr>
                        <a:t>(</a:t>
                      </a:r>
                      <a:r>
                        <a:rPr lang="lv-LV" sz="2000" u="none" strike="noStrike" dirty="0" err="1">
                          <a:effectLst/>
                          <a:latin typeface="Candara" panose="020E0502030303020204" pitchFamily="34" charset="0"/>
                        </a:rPr>
                        <a:t>dabaszinības</a:t>
                      </a:r>
                      <a:r>
                        <a:rPr lang="en-US" sz="2000" u="none" strike="noStrike" dirty="0">
                          <a:effectLst/>
                          <a:latin typeface="Candara" panose="020E0502030303020204" pitchFamily="34" charset="0"/>
                        </a:rPr>
                        <a:t>, </a:t>
                      </a:r>
                      <a:r>
                        <a:rPr lang="lv-LV" sz="2000" u="none" strike="noStrike" dirty="0">
                          <a:effectLst/>
                          <a:latin typeface="Candara" panose="020E0502030303020204" pitchFamily="34" charset="0"/>
                        </a:rPr>
                        <a:t>lasītprasme,</a:t>
                      </a:r>
                      <a:r>
                        <a:rPr lang="lv-LV" sz="2000" u="none" strike="noStrike" baseline="0" dirty="0">
                          <a:effectLst/>
                          <a:latin typeface="Candara" panose="020E0502030303020204" pitchFamily="34" charset="0"/>
                        </a:rPr>
                        <a:t> matemātika</a:t>
                      </a:r>
                      <a:r>
                        <a:rPr lang="en-US" sz="2000" u="none" strike="noStrike" dirty="0">
                          <a:effectLst/>
                          <a:latin typeface="Candara" panose="020E0502030303020204" pitchFamily="34" charset="0"/>
                        </a:rPr>
                        <a:t>, %)</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00B050"/>
                          </a:solidFill>
                          <a:effectLst/>
                          <a:latin typeface="Candara" panose="020E0502030303020204" pitchFamily="34" charset="0"/>
                        </a:rPr>
                        <a:t>16.9</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28.4</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35.4</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6"/>
                  </a:ext>
                </a:extLst>
              </a:tr>
              <a:tr h="660997">
                <a:tc>
                  <a:txBody>
                    <a:bodyPr/>
                    <a:lstStyle/>
                    <a:p>
                      <a:pPr algn="l" fontAlgn="ctr"/>
                      <a:r>
                        <a:rPr lang="lv-LV" sz="2000" u="none" strike="noStrike" dirty="0">
                          <a:effectLst/>
                          <a:latin typeface="Candara" panose="020E0502030303020204" pitchFamily="34" charset="0"/>
                        </a:rPr>
                        <a:t>Izcilnieku</a:t>
                      </a:r>
                      <a:r>
                        <a:rPr lang="lv-LV" sz="2000" u="none" strike="noStrike" baseline="0" dirty="0">
                          <a:effectLst/>
                          <a:latin typeface="Candara" panose="020E0502030303020204" pitchFamily="34" charset="0"/>
                        </a:rPr>
                        <a:t> īpatsvars </a:t>
                      </a:r>
                      <a:r>
                        <a:rPr lang="lv-LV" sz="2000" u="none" strike="noStrike" dirty="0">
                          <a:effectLst/>
                          <a:latin typeface="Candara" panose="020E0502030303020204" pitchFamily="34" charset="0"/>
                        </a:rPr>
                        <a:t>visos mācību priekšmetos </a:t>
                      </a:r>
                      <a:r>
                        <a:rPr lang="en-US" sz="2000" u="none" strike="noStrike" dirty="0">
                          <a:effectLst/>
                          <a:latin typeface="Candara" panose="020E0502030303020204" pitchFamily="34" charset="0"/>
                        </a:rPr>
                        <a:t>(</a:t>
                      </a:r>
                      <a:r>
                        <a:rPr lang="lv-LV" sz="2000" u="none" strike="noStrike" dirty="0" err="1">
                          <a:effectLst/>
                          <a:latin typeface="Candara" panose="020E0502030303020204" pitchFamily="34" charset="0"/>
                        </a:rPr>
                        <a:t>dabaszinības</a:t>
                      </a:r>
                      <a:r>
                        <a:rPr lang="en-US" sz="2000" u="none" strike="noStrike" dirty="0">
                          <a:effectLst/>
                          <a:latin typeface="Candara" panose="020E0502030303020204" pitchFamily="34" charset="0"/>
                        </a:rPr>
                        <a:t>, </a:t>
                      </a:r>
                      <a:r>
                        <a:rPr lang="lv-LV" sz="2000" u="none" strike="noStrike" dirty="0">
                          <a:effectLst/>
                          <a:latin typeface="Candara" panose="020E0502030303020204" pitchFamily="34" charset="0"/>
                        </a:rPr>
                        <a:t>lasītprasme,</a:t>
                      </a:r>
                      <a:r>
                        <a:rPr lang="lv-LV" sz="2000" u="none" strike="noStrike" baseline="0" dirty="0">
                          <a:effectLst/>
                          <a:latin typeface="Candara" panose="020E0502030303020204" pitchFamily="34" charset="0"/>
                        </a:rPr>
                        <a:t> matemātika</a:t>
                      </a:r>
                      <a:r>
                        <a:rPr lang="en-US" sz="2000" u="none" strike="noStrike" dirty="0">
                          <a:effectLst/>
                          <a:latin typeface="Candara" panose="020E0502030303020204" pitchFamily="34" charset="0"/>
                        </a:rPr>
                        <a:t>, %)</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00B050"/>
                          </a:solidFill>
                          <a:effectLst/>
                          <a:latin typeface="Candara" panose="020E0502030303020204" pitchFamily="34" charset="0"/>
                        </a:rPr>
                        <a:t>6.1</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1.5</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1.8</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7"/>
                  </a:ext>
                </a:extLst>
              </a:tr>
              <a:tr h="660997">
                <a:tc>
                  <a:txBody>
                    <a:bodyPr/>
                    <a:lstStyle/>
                    <a:p>
                      <a:pPr algn="l" fontAlgn="ctr"/>
                      <a:r>
                        <a:rPr lang="lv-LV" sz="2000" u="none" strike="noStrike" dirty="0">
                          <a:effectLst/>
                          <a:latin typeface="Candara" panose="020E0502030303020204" pitchFamily="34" charset="0"/>
                        </a:rPr>
                        <a:t>Izcilnieku</a:t>
                      </a:r>
                      <a:r>
                        <a:rPr lang="lv-LV" sz="2000" u="none" strike="noStrike" baseline="0" dirty="0">
                          <a:effectLst/>
                          <a:latin typeface="Candara" panose="020E0502030303020204" pitchFamily="34" charset="0"/>
                        </a:rPr>
                        <a:t> īpatsvars </a:t>
                      </a:r>
                      <a:r>
                        <a:rPr lang="lv-LV" sz="2000" u="none" strike="noStrike" dirty="0">
                          <a:effectLst/>
                          <a:latin typeface="Candara" panose="020E0502030303020204" pitchFamily="34" charset="0"/>
                        </a:rPr>
                        <a:t>vismaz</a:t>
                      </a:r>
                      <a:r>
                        <a:rPr lang="lv-LV" sz="2000" u="none" strike="noStrike" baseline="0" dirty="0">
                          <a:effectLst/>
                          <a:latin typeface="Candara" panose="020E0502030303020204" pitchFamily="34" charset="0"/>
                        </a:rPr>
                        <a:t> 1</a:t>
                      </a:r>
                      <a:r>
                        <a:rPr lang="lv-LV" sz="2000" u="none" strike="noStrike" dirty="0">
                          <a:effectLst/>
                          <a:latin typeface="Candara" panose="020E0502030303020204" pitchFamily="34" charset="0"/>
                        </a:rPr>
                        <a:t> mācību priekšmetā </a:t>
                      </a:r>
                      <a:r>
                        <a:rPr lang="en-US" sz="2000" u="none" strike="noStrike" dirty="0">
                          <a:effectLst/>
                          <a:latin typeface="Candara" panose="020E0502030303020204" pitchFamily="34" charset="0"/>
                        </a:rPr>
                        <a:t>(</a:t>
                      </a:r>
                      <a:r>
                        <a:rPr lang="lv-LV" sz="2000" u="none" strike="noStrike" dirty="0" err="1">
                          <a:effectLst/>
                          <a:latin typeface="Candara" panose="020E0502030303020204" pitchFamily="34" charset="0"/>
                        </a:rPr>
                        <a:t>dabaszinības</a:t>
                      </a:r>
                      <a:r>
                        <a:rPr lang="en-US" sz="2000" u="none" strike="noStrike" dirty="0">
                          <a:effectLst/>
                          <a:latin typeface="Candara" panose="020E0502030303020204" pitchFamily="34" charset="0"/>
                        </a:rPr>
                        <a:t>, </a:t>
                      </a:r>
                      <a:r>
                        <a:rPr lang="lv-LV" sz="2000" u="none" strike="noStrike" dirty="0">
                          <a:effectLst/>
                          <a:latin typeface="Candara" panose="020E0502030303020204" pitchFamily="34" charset="0"/>
                        </a:rPr>
                        <a:t>lasītprasme,</a:t>
                      </a:r>
                      <a:r>
                        <a:rPr lang="lv-LV" sz="2000" u="none" strike="noStrike" baseline="0" dirty="0">
                          <a:effectLst/>
                          <a:latin typeface="Candara" panose="020E0502030303020204" pitchFamily="34" charset="0"/>
                        </a:rPr>
                        <a:t> matemātika</a:t>
                      </a:r>
                      <a:r>
                        <a:rPr lang="en-US" sz="2000" u="none" strike="noStrike" dirty="0">
                          <a:effectLst/>
                          <a:latin typeface="Candara" panose="020E0502030303020204" pitchFamily="34" charset="0"/>
                        </a:rPr>
                        <a:t>, %)</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00B050"/>
                          </a:solidFill>
                          <a:effectLst/>
                          <a:latin typeface="Candara" panose="020E0502030303020204" pitchFamily="34" charset="0"/>
                        </a:rPr>
                        <a:t>20.4</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8.3</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9.5</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8"/>
                  </a:ext>
                </a:extLst>
              </a:tr>
            </a:tbl>
          </a:graphicData>
        </a:graphic>
      </p:graphicFrame>
      <p:sp>
        <p:nvSpPr>
          <p:cNvPr id="18" name="Rectangle 17"/>
          <p:cNvSpPr/>
          <p:nvPr/>
        </p:nvSpPr>
        <p:spPr>
          <a:xfrm>
            <a:off x="367372" y="1196752"/>
            <a:ext cx="1638590" cy="369332"/>
          </a:xfrm>
          <a:prstGeom prst="rect">
            <a:avLst/>
          </a:prstGeom>
        </p:spPr>
        <p:txBody>
          <a:bodyPr wrap="none">
            <a:spAutoFit/>
          </a:bodyPr>
          <a:lstStyle/>
          <a:p>
            <a:pPr lvl="0"/>
            <a:r>
              <a:rPr lang="lv-LV" b="1" dirty="0">
                <a:latin typeface="Candara" panose="020E0502030303020204" pitchFamily="34" charset="0"/>
              </a:rPr>
              <a:t>Statistikas dati</a:t>
            </a:r>
          </a:p>
        </p:txBody>
      </p:sp>
      <p:sp>
        <p:nvSpPr>
          <p:cNvPr id="11" name="Rectangle 6"/>
          <p:cNvSpPr/>
          <p:nvPr/>
        </p:nvSpPr>
        <p:spPr>
          <a:xfrm>
            <a:off x="455016" y="153285"/>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Izglītība un skola</a:t>
            </a:r>
          </a:p>
        </p:txBody>
      </p:sp>
      <p:pic>
        <p:nvPicPr>
          <p:cNvPr id="12" name="Picture 4" descr="https://upload.wikimedia.org/wikipedia/commons/thumb/8/8f/Flag_of_Estonia.svg/255px-Flag_of_Estoni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4192" y="764705"/>
            <a:ext cx="1246803" cy="79208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escgold.com/wp-content/uploads/2014/04/Latvia-Flag-300x20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5011" y="755364"/>
            <a:ext cx="1199538" cy="79969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4" name="Picture 6" descr="https://upload.wikimedia.org/wikipedia/commons/thumb/1/11/Flag_of_Lithuania.svg/2000px-Flag_of_Lithuan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3163" y="764703"/>
            <a:ext cx="1186382" cy="78816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7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44" y="179843"/>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Materiālā labklājība</a:t>
            </a:r>
          </a:p>
        </p:txBody>
      </p:sp>
      <p:graphicFrame>
        <p:nvGraphicFramePr>
          <p:cNvPr id="4" name="Table 3"/>
          <p:cNvGraphicFramePr>
            <a:graphicFrameLocks noGrp="1"/>
          </p:cNvGraphicFramePr>
          <p:nvPr>
            <p:extLst>
              <p:ext uri="{D42A27DB-BD31-4B8C-83A1-F6EECF244321}">
                <p14:modId xmlns:p14="http://schemas.microsoft.com/office/powerpoint/2010/main" val="3599357316"/>
              </p:ext>
            </p:extLst>
          </p:nvPr>
        </p:nvGraphicFramePr>
        <p:xfrm>
          <a:off x="335360" y="3689628"/>
          <a:ext cx="11521278" cy="2907724"/>
        </p:xfrm>
        <a:graphic>
          <a:graphicData uri="http://schemas.openxmlformats.org/drawingml/2006/table">
            <a:tbl>
              <a:tblPr>
                <a:tableStyleId>{5C22544A-7EE6-4342-B048-85BDC9FD1C3A}</a:tableStyleId>
              </a:tblPr>
              <a:tblGrid>
                <a:gridCol w="7518480">
                  <a:extLst>
                    <a:ext uri="{9D8B030D-6E8A-4147-A177-3AD203B41FA5}">
                      <a16:colId xmlns:a16="http://schemas.microsoft.com/office/drawing/2014/main" val="20000"/>
                    </a:ext>
                  </a:extLst>
                </a:gridCol>
                <a:gridCol w="1334266">
                  <a:extLst>
                    <a:ext uri="{9D8B030D-6E8A-4147-A177-3AD203B41FA5}">
                      <a16:colId xmlns:a16="http://schemas.microsoft.com/office/drawing/2014/main" val="20001"/>
                    </a:ext>
                  </a:extLst>
                </a:gridCol>
                <a:gridCol w="1334266">
                  <a:extLst>
                    <a:ext uri="{9D8B030D-6E8A-4147-A177-3AD203B41FA5}">
                      <a16:colId xmlns:a16="http://schemas.microsoft.com/office/drawing/2014/main" val="20002"/>
                    </a:ext>
                  </a:extLst>
                </a:gridCol>
                <a:gridCol w="1334266">
                  <a:extLst>
                    <a:ext uri="{9D8B030D-6E8A-4147-A177-3AD203B41FA5}">
                      <a16:colId xmlns:a16="http://schemas.microsoft.com/office/drawing/2014/main" val="20003"/>
                    </a:ext>
                  </a:extLst>
                </a:gridCol>
              </a:tblGrid>
              <a:tr h="657156">
                <a:tc>
                  <a:txBody>
                    <a:bodyPr/>
                    <a:lstStyle/>
                    <a:p>
                      <a:pPr algn="l" fontAlgn="ctr"/>
                      <a:r>
                        <a:rPr lang="lv-LV" sz="2000" u="none" strike="noStrike" dirty="0">
                          <a:effectLst/>
                          <a:latin typeface="Candara" panose="020E0502030303020204" pitchFamily="34" charset="0"/>
                        </a:rPr>
                        <a:t>Bērni vecumā līdz 16.g., kuri</a:t>
                      </a:r>
                      <a:r>
                        <a:rPr lang="lv-LV" sz="2000" u="none" strike="noStrike" baseline="0" dirty="0">
                          <a:effectLst/>
                          <a:latin typeface="Candara" panose="020E0502030303020204" pitchFamily="34" charset="0"/>
                        </a:rPr>
                        <a:t> dzīvo nabadzībā vai sociālā atstumtībā (%)</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21.8</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30.3</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31.5</a:t>
                      </a:r>
                      <a:endParaRPr lang="lv-LV" sz="28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0"/>
                  </a:ext>
                </a:extLst>
              </a:tr>
              <a:tr h="378169">
                <a:tc>
                  <a:txBody>
                    <a:bodyPr/>
                    <a:lstStyle/>
                    <a:p>
                      <a:pPr algn="l" fontAlgn="ctr"/>
                      <a:r>
                        <a:rPr lang="lv-LV" sz="2000" u="none" strike="noStrike" dirty="0">
                          <a:effectLst/>
                          <a:latin typeface="Candara" panose="020E0502030303020204" pitchFamily="34" charset="0"/>
                        </a:rPr>
                        <a:t>Bērni , kas dzīvo bezdarbnieku mājsaimniecībā (</a:t>
                      </a:r>
                      <a:r>
                        <a:rPr lang="en-US" sz="2000" u="none" strike="noStrike" dirty="0">
                          <a:effectLst/>
                          <a:latin typeface="Candara" panose="020E0502030303020204" pitchFamily="34" charset="0"/>
                        </a:rPr>
                        <a:t>0-17 </a:t>
                      </a:r>
                      <a:r>
                        <a:rPr lang="lv-LV" sz="2000" u="none" strike="noStrike" dirty="0" err="1">
                          <a:effectLst/>
                          <a:latin typeface="Candara" panose="020E0502030303020204" pitchFamily="34" charset="0"/>
                        </a:rPr>
                        <a:t>g.v</a:t>
                      </a:r>
                      <a:r>
                        <a:rPr lang="lv-LV" sz="2000" u="none" strike="noStrike" dirty="0">
                          <a:effectLst/>
                          <a:latin typeface="Candara" panose="020E0502030303020204" pitchFamily="34" charset="0"/>
                        </a:rPr>
                        <a:t>.) (%)</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7.5</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7.2</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11.4</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1"/>
                  </a:ext>
                </a:extLst>
              </a:tr>
              <a:tr h="747115">
                <a:tc>
                  <a:txBody>
                    <a:bodyPr/>
                    <a:lstStyle/>
                    <a:p>
                      <a:pPr algn="l" fontAlgn="ctr"/>
                      <a:r>
                        <a:rPr lang="lv-LV" sz="2000" u="none" strike="noStrike" dirty="0">
                          <a:effectLst/>
                          <a:latin typeface="Candara" panose="020E0502030303020204" pitchFamily="34" charset="0"/>
                        </a:rPr>
                        <a:t>Mājsaimniecības, kas ar grūtībām «savelk galus» </a:t>
                      </a:r>
                      <a:r>
                        <a:rPr lang="en-US" sz="2000" u="none" strike="noStrike" dirty="0">
                          <a:effectLst/>
                          <a:latin typeface="Candara" panose="020E0502030303020204" pitchFamily="34" charset="0"/>
                        </a:rPr>
                        <a:t>: </a:t>
                      </a:r>
                      <a:r>
                        <a:rPr lang="lv-LV" sz="2000" u="none" strike="noStrike" dirty="0">
                          <a:effectLst/>
                          <a:latin typeface="Candara" panose="020E0502030303020204" pitchFamily="34" charset="0"/>
                        </a:rPr>
                        <a:t>viens</a:t>
                      </a:r>
                      <a:r>
                        <a:rPr lang="lv-LV" sz="2000" u="none" strike="noStrike" baseline="0" dirty="0">
                          <a:effectLst/>
                          <a:latin typeface="Candara" panose="020E0502030303020204" pitchFamily="34" charset="0"/>
                        </a:rPr>
                        <a:t> pieaugušais </a:t>
                      </a:r>
                      <a:r>
                        <a:rPr lang="lv-LV" sz="2000" u="none" strike="noStrike" dirty="0">
                          <a:effectLst/>
                          <a:latin typeface="Candara" panose="020E0502030303020204" pitchFamily="34" charset="0"/>
                        </a:rPr>
                        <a:t>ar nepilngadīgiem bērniem</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26.0</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55.6</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44.4</a:t>
                      </a:r>
                      <a:endParaRPr lang="lv-LV" sz="28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2"/>
                  </a:ext>
                </a:extLst>
              </a:tr>
              <a:tr h="747115">
                <a:tc>
                  <a:txBody>
                    <a:bodyPr/>
                    <a:lstStyle/>
                    <a:p>
                      <a:pPr algn="l" fontAlgn="ctr"/>
                      <a:r>
                        <a:rPr lang="lv-LV" sz="2000" u="none" strike="noStrike" dirty="0">
                          <a:effectLst/>
                          <a:latin typeface="Candara" panose="020E0502030303020204" pitchFamily="34" charset="0"/>
                        </a:rPr>
                        <a:t>Mājsaimniecības, kas ar grūtībām «savelk galus»</a:t>
                      </a:r>
                      <a:r>
                        <a:rPr lang="en-US" sz="2000" u="none" strike="noStrike" dirty="0">
                          <a:effectLst/>
                          <a:latin typeface="Candara" panose="020E0502030303020204" pitchFamily="34" charset="0"/>
                        </a:rPr>
                        <a:t>: </a:t>
                      </a:r>
                      <a:r>
                        <a:rPr lang="lv-LV" sz="2000" u="none" strike="noStrike" dirty="0">
                          <a:effectLst/>
                          <a:latin typeface="Candara" panose="020E0502030303020204" pitchFamily="34" charset="0"/>
                        </a:rPr>
                        <a:t>Mājsaimniecības ar nepilngadīgiem bērniem</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13.6</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37.5</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27.9</a:t>
                      </a:r>
                      <a:endParaRPr lang="lv-LV" sz="28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3"/>
                  </a:ext>
                </a:extLst>
              </a:tr>
              <a:tr h="378169">
                <a:tc>
                  <a:txBody>
                    <a:bodyPr/>
                    <a:lstStyle/>
                    <a:p>
                      <a:pPr algn="l" fontAlgn="ctr"/>
                      <a:r>
                        <a:rPr lang="lv-LV" sz="2000" u="none" strike="noStrike" dirty="0">
                          <a:effectLst/>
                          <a:latin typeface="Candara" panose="020E0502030303020204" pitchFamily="34" charset="0"/>
                        </a:rPr>
                        <a:t>Jauniešu</a:t>
                      </a:r>
                      <a:r>
                        <a:rPr lang="lv-LV" sz="2000" u="none" strike="noStrike" baseline="0" dirty="0">
                          <a:effectLst/>
                          <a:latin typeface="Candara" panose="020E0502030303020204" pitchFamily="34" charset="0"/>
                        </a:rPr>
                        <a:t> bezdarbs</a:t>
                      </a:r>
                      <a:r>
                        <a:rPr lang="en-US" sz="2000" u="none" strike="noStrike" dirty="0">
                          <a:effectLst/>
                          <a:latin typeface="Candara" panose="020E0502030303020204" pitchFamily="34" charset="0"/>
                        </a:rPr>
                        <a:t> (15-24 </a:t>
                      </a:r>
                      <a:r>
                        <a:rPr lang="lv-LV" sz="2000" u="none" strike="noStrike" dirty="0" err="1">
                          <a:effectLst/>
                          <a:latin typeface="Candara" panose="020E0502030303020204" pitchFamily="34" charset="0"/>
                        </a:rPr>
                        <a:t>g.v</a:t>
                      </a:r>
                      <a:r>
                        <a:rPr lang="lv-LV" sz="2000" u="none" strike="noStrike" dirty="0">
                          <a:effectLst/>
                          <a:latin typeface="Candara" panose="020E0502030303020204" pitchFamily="34" charset="0"/>
                        </a:rPr>
                        <a:t>.</a:t>
                      </a:r>
                      <a:r>
                        <a:rPr lang="en-US" sz="2000" u="none" strike="noStrike" dirty="0">
                          <a:effectLst/>
                          <a:latin typeface="Candara" panose="020E0502030303020204" pitchFamily="34" charset="0"/>
                        </a:rPr>
                        <a:t>)</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5.5</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6.7</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5.5</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55319131"/>
              </p:ext>
            </p:extLst>
          </p:nvPr>
        </p:nvGraphicFramePr>
        <p:xfrm>
          <a:off x="335361" y="764618"/>
          <a:ext cx="11521279" cy="2521986"/>
        </p:xfrm>
        <a:graphic>
          <a:graphicData uri="http://schemas.openxmlformats.org/drawingml/2006/table">
            <a:tbl>
              <a:tblPr>
                <a:tableStyleId>{5C22544A-7EE6-4342-B048-85BDC9FD1C3A}</a:tableStyleId>
              </a:tblPr>
              <a:tblGrid>
                <a:gridCol w="7250459">
                  <a:extLst>
                    <a:ext uri="{9D8B030D-6E8A-4147-A177-3AD203B41FA5}">
                      <a16:colId xmlns:a16="http://schemas.microsoft.com/office/drawing/2014/main" val="20000"/>
                    </a:ext>
                  </a:extLst>
                </a:gridCol>
                <a:gridCol w="1602288">
                  <a:extLst>
                    <a:ext uri="{9D8B030D-6E8A-4147-A177-3AD203B41FA5}">
                      <a16:colId xmlns:a16="http://schemas.microsoft.com/office/drawing/2014/main" val="20001"/>
                    </a:ext>
                  </a:extLst>
                </a:gridCol>
                <a:gridCol w="1334266">
                  <a:extLst>
                    <a:ext uri="{9D8B030D-6E8A-4147-A177-3AD203B41FA5}">
                      <a16:colId xmlns:a16="http://schemas.microsoft.com/office/drawing/2014/main" val="20002"/>
                    </a:ext>
                  </a:extLst>
                </a:gridCol>
                <a:gridCol w="1334266">
                  <a:extLst>
                    <a:ext uri="{9D8B030D-6E8A-4147-A177-3AD203B41FA5}">
                      <a16:colId xmlns:a16="http://schemas.microsoft.com/office/drawing/2014/main" val="20003"/>
                    </a:ext>
                  </a:extLst>
                </a:gridCol>
              </a:tblGrid>
              <a:tr h="560852">
                <a:tc>
                  <a:txBody>
                    <a:bodyPr/>
                    <a:lstStyle/>
                    <a:p>
                      <a:pPr algn="l" fontAlgn="ct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0"/>
                  </a:ext>
                </a:extLst>
              </a:tr>
              <a:tr h="360713">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pt-BR" sz="2000" b="1" i="0" u="none" strike="noStrike" dirty="0" err="1">
                          <a:solidFill>
                            <a:srgbClr val="000000"/>
                          </a:solidFill>
                          <a:effectLst/>
                          <a:latin typeface="Candara" panose="020E0502030303020204" pitchFamily="34" charset="0"/>
                        </a:rPr>
                        <a:t>Kā</a:t>
                      </a:r>
                      <a:r>
                        <a:rPr lang="pt-BR" sz="2000" b="1" i="0" u="none" strike="noStrike" dirty="0">
                          <a:solidFill>
                            <a:srgbClr val="000000"/>
                          </a:solidFill>
                          <a:effectLst/>
                          <a:latin typeface="Candara" panose="020E0502030303020204" pitchFamily="34" charset="0"/>
                        </a:rPr>
                        <a:t> Tu </a:t>
                      </a:r>
                      <a:r>
                        <a:rPr lang="pt-BR" sz="2000" b="1" i="0" u="none" strike="noStrike" dirty="0" err="1">
                          <a:solidFill>
                            <a:srgbClr val="000000"/>
                          </a:solidFill>
                          <a:effectLst/>
                          <a:latin typeface="Candara" panose="020E0502030303020204" pitchFamily="34" charset="0"/>
                        </a:rPr>
                        <a:t>novērtētu</a:t>
                      </a:r>
                      <a:r>
                        <a:rPr lang="pt-BR" sz="2000" b="1" i="0" u="none" strike="noStrike" dirty="0">
                          <a:solidFill>
                            <a:srgbClr val="000000"/>
                          </a:solidFill>
                          <a:effectLst/>
                          <a:latin typeface="Candara" panose="020E0502030303020204" pitchFamily="34" charset="0"/>
                        </a:rPr>
                        <a:t>, </a:t>
                      </a:r>
                      <a:r>
                        <a:rPr lang="pt-BR" sz="2000" b="1" i="0" u="none" strike="noStrike" dirty="0" err="1">
                          <a:solidFill>
                            <a:srgbClr val="000000"/>
                          </a:solidFill>
                          <a:effectLst/>
                          <a:latin typeface="Candara" panose="020E0502030303020204" pitchFamily="34" charset="0"/>
                        </a:rPr>
                        <a:t>cik</a:t>
                      </a:r>
                      <a:r>
                        <a:rPr lang="pt-BR" sz="2000" b="1" i="0" u="none" strike="noStrike" dirty="0">
                          <a:solidFill>
                            <a:srgbClr val="000000"/>
                          </a:solidFill>
                          <a:effectLst/>
                          <a:latin typeface="Candara" panose="020E0502030303020204" pitchFamily="34" charset="0"/>
                        </a:rPr>
                        <a:t> </a:t>
                      </a:r>
                      <a:r>
                        <a:rPr lang="pt-BR" sz="2000" b="1" i="0" u="none" strike="noStrike" dirty="0" err="1">
                          <a:solidFill>
                            <a:srgbClr val="000000"/>
                          </a:solidFill>
                          <a:effectLst/>
                          <a:latin typeface="Candara" panose="020E0502030303020204" pitchFamily="34" charset="0"/>
                        </a:rPr>
                        <a:t>pārtikusi</a:t>
                      </a:r>
                      <a:r>
                        <a:rPr lang="pt-BR" sz="2000" b="1" i="0" u="none" strike="noStrike" dirty="0">
                          <a:solidFill>
                            <a:srgbClr val="000000"/>
                          </a:solidFill>
                          <a:effectLst/>
                          <a:latin typeface="Candara" panose="020E0502030303020204" pitchFamily="34" charset="0"/>
                        </a:rPr>
                        <a:t> ir </a:t>
                      </a:r>
                      <a:r>
                        <a:rPr lang="pt-BR" sz="2000" b="1" i="0" u="none" strike="noStrike" dirty="0" err="1">
                          <a:solidFill>
                            <a:srgbClr val="000000"/>
                          </a:solidFill>
                          <a:effectLst/>
                          <a:latin typeface="Candara" panose="020E0502030303020204" pitchFamily="34" charset="0"/>
                        </a:rPr>
                        <a:t>Tava</a:t>
                      </a:r>
                      <a:r>
                        <a:rPr lang="pt-BR" sz="2000" b="1" i="0" u="none" strike="noStrike" dirty="0">
                          <a:solidFill>
                            <a:srgbClr val="000000"/>
                          </a:solidFill>
                          <a:effectLst/>
                          <a:latin typeface="Candara" panose="020E0502030303020204" pitchFamily="34" charset="0"/>
                        </a:rPr>
                        <a:t> </a:t>
                      </a:r>
                      <a:r>
                        <a:rPr lang="pt-BR" sz="2000" b="1" i="0" u="none" strike="noStrike" dirty="0" err="1">
                          <a:solidFill>
                            <a:srgbClr val="000000"/>
                          </a:solidFill>
                          <a:effectLst/>
                          <a:latin typeface="Candara" panose="020E0502030303020204" pitchFamily="34" charset="0"/>
                        </a:rPr>
                        <a:t>ģimene</a:t>
                      </a:r>
                      <a:r>
                        <a:rPr lang="pt-BR" sz="2000" b="1" i="0" u="none" strike="noStrike" dirty="0">
                          <a:solidFill>
                            <a:srgbClr val="000000"/>
                          </a:solidFill>
                          <a:effectLst/>
                          <a:latin typeface="Candara" panose="020E0502030303020204" pitchFamily="34" charset="0"/>
                        </a:rPr>
                        <a:t>?</a:t>
                      </a:r>
                      <a:r>
                        <a:rPr lang="lv-LV" sz="2000" b="1" i="0" u="none" strike="noStrike" baseline="0" dirty="0">
                          <a:solidFill>
                            <a:srgbClr val="000000"/>
                          </a:solidFill>
                          <a:effectLst/>
                          <a:latin typeface="Candara" panose="020E0502030303020204" pitchFamily="34" charset="0"/>
                        </a:rPr>
                        <a:t> </a:t>
                      </a:r>
                      <a:r>
                        <a:rPr lang="lv-LV" sz="2000" b="0" i="0" u="none" strike="noStrike" baseline="0" dirty="0">
                          <a:solidFill>
                            <a:srgbClr val="000000"/>
                          </a:solidFill>
                          <a:effectLst/>
                          <a:latin typeface="Candara" panose="020E0502030303020204" pitchFamily="34" charset="0"/>
                        </a:rPr>
                        <a:t>(</a:t>
                      </a:r>
                      <a:r>
                        <a:rPr lang="lv-LV" sz="2000" u="none" strike="noStrike" dirty="0">
                          <a:effectLst/>
                          <a:latin typeface="Candara" panose="020E0502030303020204" pitchFamily="34" charset="0"/>
                        </a:rPr>
                        <a:t>Skalā no 1</a:t>
                      </a:r>
                      <a:r>
                        <a:rPr lang="en-US" sz="2000" u="none" strike="noStrike" dirty="0">
                          <a:effectLst/>
                          <a:latin typeface="Candara" panose="020E0502030303020204" pitchFamily="34" charset="0"/>
                        </a:rPr>
                        <a:t>-10)</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7.3</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7.6</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00B050"/>
                          </a:solidFill>
                          <a:effectLst/>
                          <a:latin typeface="Candara" panose="020E0502030303020204" pitchFamily="34" charset="0"/>
                        </a:rPr>
                        <a:t>8.1</a:t>
                      </a:r>
                      <a:endParaRPr lang="lv-LV" sz="2800" b="1" i="0" u="none" strike="noStrike" dirty="0">
                        <a:solidFill>
                          <a:srgbClr val="00B05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1"/>
                  </a:ext>
                </a:extLst>
              </a:tr>
              <a:tr h="453453">
                <a:tc>
                  <a:txBody>
                    <a:bodyPr/>
                    <a:lstStyle/>
                    <a:p>
                      <a:pPr algn="l" fontAlgn="b"/>
                      <a:r>
                        <a:rPr lang="lv-LV" sz="2000" b="1" i="0" u="none" strike="noStrike" dirty="0">
                          <a:solidFill>
                            <a:srgbClr val="000000"/>
                          </a:solidFill>
                          <a:effectLst/>
                          <a:latin typeface="Candara" panose="020E0502030303020204" pitchFamily="34" charset="0"/>
                        </a:rPr>
                        <a:t>Cik bieži tu piedzīvo</a:t>
                      </a:r>
                      <a:r>
                        <a:rPr lang="lv-LV" sz="2000" b="1" i="0" u="none" strike="noStrike" baseline="0" dirty="0">
                          <a:solidFill>
                            <a:srgbClr val="000000"/>
                          </a:solidFill>
                          <a:effectLst/>
                          <a:latin typeface="Candara" panose="020E0502030303020204" pitchFamily="34" charset="0"/>
                        </a:rPr>
                        <a:t> šādas situācijas?</a:t>
                      </a:r>
                      <a:endParaRPr lang="pt-BR" sz="2000" b="1" i="0" u="none" strike="noStrike" dirty="0">
                        <a:solidFill>
                          <a:srgbClr val="000000"/>
                        </a:solidFill>
                        <a:effectLst/>
                        <a:latin typeface="Candara" panose="020E0502030303020204" pitchFamily="34" charset="0"/>
                      </a:endParaRPr>
                    </a:p>
                  </a:txBody>
                  <a:tcPr marL="7620" marR="7620" marT="7620" marB="0"/>
                </a:tc>
                <a:tc gridSpan="3">
                  <a:txBody>
                    <a:bodyPr/>
                    <a:lstStyle/>
                    <a:p>
                      <a:pPr algn="ctr" fontAlgn="ctr"/>
                      <a:r>
                        <a:rPr lang="lv-LV" sz="2000" b="1" i="1" u="none" strike="noStrike" dirty="0">
                          <a:solidFill>
                            <a:srgbClr val="000000"/>
                          </a:solidFill>
                          <a:effectLst/>
                          <a:latin typeface="Candara" panose="020E0502030303020204" pitchFamily="34" charset="0"/>
                        </a:rPr>
                        <a:t>Atbildes</a:t>
                      </a:r>
                      <a:r>
                        <a:rPr lang="lv-LV" sz="2000" b="1" i="1" u="none" strike="noStrike" baseline="0" dirty="0">
                          <a:solidFill>
                            <a:srgbClr val="000000"/>
                          </a:solidFill>
                          <a:effectLst/>
                          <a:latin typeface="Candara" panose="020E0502030303020204" pitchFamily="34" charset="0"/>
                        </a:rPr>
                        <a:t> «vienmēr» un «ļoti bieži» %</a:t>
                      </a:r>
                      <a:r>
                        <a:rPr lang="lv-LV" sz="2000" u="none" strike="noStrike" dirty="0">
                          <a:effectLst/>
                          <a:latin typeface="Candara" panose="020E0502030303020204" pitchFamily="34" charset="0"/>
                        </a:rPr>
                        <a:t> </a:t>
                      </a:r>
                      <a:endParaRPr lang="lv-LV" sz="2000" b="0" i="0" u="none" strike="noStrike" dirty="0">
                        <a:solidFill>
                          <a:srgbClr val="000000"/>
                        </a:solidFill>
                        <a:effectLst/>
                        <a:latin typeface="Candara" panose="020E0502030303020204" pitchFamily="34" charset="0"/>
                      </a:endParaRPr>
                    </a:p>
                  </a:txBody>
                  <a:tcPr marL="7620" marR="7620" marT="7620" marB="0"/>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nchor="ctr"/>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2"/>
                  </a:ext>
                </a:extLst>
              </a:tr>
              <a:tr h="712628">
                <a:tc>
                  <a:txBody>
                    <a:bodyPr/>
                    <a:lstStyle/>
                    <a:p>
                      <a:pPr algn="r" fontAlgn="b"/>
                      <a:r>
                        <a:rPr lang="lv-LV" sz="2000" b="0" i="0" u="none" strike="noStrike" dirty="0">
                          <a:solidFill>
                            <a:srgbClr val="000000"/>
                          </a:solidFill>
                          <a:effectLst/>
                          <a:latin typeface="Candara" panose="020E0502030303020204" pitchFamily="34" charset="0"/>
                        </a:rPr>
                        <a:t>Mana ģimene man nodrošina visu nepieciešamo (pārtika, apģērbs, hobiji, skolas piederumi </a:t>
                      </a:r>
                      <a:r>
                        <a:rPr lang="lv-LV" sz="2000" b="0" i="0" u="none" strike="noStrike" dirty="0" err="1">
                          <a:solidFill>
                            <a:srgbClr val="000000"/>
                          </a:solidFill>
                          <a:effectLst/>
                          <a:latin typeface="Candara" panose="020E0502030303020204" pitchFamily="34" charset="0"/>
                        </a:rPr>
                        <a:t>utt</a:t>
                      </a:r>
                      <a:r>
                        <a:rPr lang="lv-LV" sz="2000" b="0" i="0" u="none" strike="noStrike" dirty="0">
                          <a:solidFill>
                            <a:srgbClr val="000000"/>
                          </a:solidFill>
                          <a:effectLst/>
                          <a:latin typeface="Candara" panose="020E0502030303020204" pitchFamily="34" charset="0"/>
                        </a:rPr>
                        <a:t>.)</a:t>
                      </a:r>
                    </a:p>
                  </a:txBody>
                  <a:tcPr marL="7620" marR="7620" marT="7620" marB="0"/>
                </a:tc>
                <a:tc>
                  <a:txBody>
                    <a:bodyPr/>
                    <a:lstStyle/>
                    <a:p>
                      <a:pPr algn="ctr" fontAlgn="ctr"/>
                      <a:r>
                        <a:rPr lang="lv-LV" sz="2000" u="none" strike="noStrike" dirty="0">
                          <a:effectLst/>
                          <a:latin typeface="Candara" panose="020E0502030303020204" pitchFamily="34" charset="0"/>
                        </a:rPr>
                        <a:t>96</a:t>
                      </a:r>
                      <a:endParaRPr lang="lv-LV" sz="2000" b="0" i="0" u="none" strike="noStrike" dirty="0">
                        <a:solidFill>
                          <a:srgbClr val="000000"/>
                        </a:solidFill>
                        <a:effectLst/>
                        <a:latin typeface="Candara" panose="020E0502030303020204" pitchFamily="34" charset="0"/>
                      </a:endParaRPr>
                    </a:p>
                  </a:txBody>
                  <a:tcPr marL="7620" marR="7620" marT="7620" marB="0"/>
                </a:tc>
                <a:tc>
                  <a:txBody>
                    <a:bodyPr/>
                    <a:lstStyle/>
                    <a:p>
                      <a:pPr algn="ctr" fontAlgn="ctr"/>
                      <a:r>
                        <a:rPr lang="lv-LV" sz="2000" u="none" strike="noStrike" dirty="0">
                          <a:effectLst/>
                          <a:latin typeface="Candara" panose="020E0502030303020204" pitchFamily="34" charset="0"/>
                        </a:rPr>
                        <a:t>94</a:t>
                      </a:r>
                      <a:endParaRPr lang="lv-LV" sz="2000" b="0" i="0" u="none" strike="noStrike" dirty="0">
                        <a:solidFill>
                          <a:srgbClr val="000000"/>
                        </a:solidFill>
                        <a:effectLst/>
                        <a:latin typeface="Candara" panose="020E0502030303020204" pitchFamily="34" charset="0"/>
                      </a:endParaRPr>
                    </a:p>
                  </a:txBody>
                  <a:tcPr marL="7620" marR="7620" marT="7620" marB="0"/>
                </a:tc>
                <a:tc>
                  <a:txBody>
                    <a:bodyPr/>
                    <a:lstStyle/>
                    <a:p>
                      <a:pPr algn="ctr" fontAlgn="ctr"/>
                      <a:r>
                        <a:rPr lang="lv-LV" sz="2000" u="none" strike="noStrike" dirty="0">
                          <a:effectLst/>
                          <a:latin typeface="Candara" panose="020E0502030303020204" pitchFamily="34" charset="0"/>
                        </a:rPr>
                        <a:t>95</a:t>
                      </a:r>
                      <a:endParaRPr lang="lv-LV" sz="2000" b="0" i="0" u="none" strike="noStrike" dirty="0">
                        <a:solidFill>
                          <a:srgbClr val="000000"/>
                        </a:solidFill>
                        <a:effectLst/>
                        <a:latin typeface="Candara" panose="020E0502030303020204" pitchFamily="34" charset="0"/>
                      </a:endParaRPr>
                    </a:p>
                  </a:txBody>
                  <a:tcPr marL="7620" marR="7620" marT="7620" marB="0"/>
                </a:tc>
                <a:extLst>
                  <a:ext uri="{0D108BD9-81ED-4DB2-BD59-A6C34878D82A}">
                    <a16:rowId xmlns:a16="http://schemas.microsoft.com/office/drawing/2014/main" val="10003"/>
                  </a:ext>
                </a:extLst>
              </a:tr>
              <a:tr h="360713">
                <a:tc>
                  <a:txBody>
                    <a:bodyPr/>
                    <a:lstStyle/>
                    <a:p>
                      <a:pPr algn="r" fontAlgn="b"/>
                      <a:r>
                        <a:rPr lang="lv-LV" sz="2000" b="0" i="0" u="none" strike="noStrike" dirty="0">
                          <a:solidFill>
                            <a:srgbClr val="000000"/>
                          </a:solidFill>
                          <a:effectLst/>
                          <a:latin typeface="Candara" panose="020E0502030303020204" pitchFamily="34" charset="0"/>
                        </a:rPr>
                        <a:t>Man ir pietiekami liela kabatas nauda</a:t>
                      </a:r>
                    </a:p>
                  </a:txBody>
                  <a:tcPr marL="7620" marR="7620" marT="7620" marB="0"/>
                </a:tc>
                <a:tc>
                  <a:txBody>
                    <a:bodyPr/>
                    <a:lstStyle/>
                    <a:p>
                      <a:pPr algn="ctr" fontAlgn="ctr"/>
                      <a:r>
                        <a:rPr lang="lv-LV" sz="2000" u="none" strike="noStrike">
                          <a:effectLst/>
                          <a:latin typeface="Candara" panose="020E0502030303020204" pitchFamily="34" charset="0"/>
                        </a:rPr>
                        <a:t>82</a:t>
                      </a:r>
                      <a:endParaRPr lang="lv-LV" sz="2000" b="0" i="0" u="none" strike="noStrike">
                        <a:solidFill>
                          <a:srgbClr val="000000"/>
                        </a:solidFill>
                        <a:effectLst/>
                        <a:latin typeface="Candara" panose="020E0502030303020204" pitchFamily="34" charset="0"/>
                      </a:endParaRPr>
                    </a:p>
                  </a:txBody>
                  <a:tcPr marL="7620" marR="7620" marT="7620" marB="0"/>
                </a:tc>
                <a:tc>
                  <a:txBody>
                    <a:bodyPr/>
                    <a:lstStyle/>
                    <a:p>
                      <a:pPr algn="ctr" fontAlgn="ctr"/>
                      <a:r>
                        <a:rPr lang="lv-LV" sz="2000" u="none" strike="noStrike" dirty="0">
                          <a:effectLst/>
                          <a:latin typeface="Candara" panose="020E0502030303020204" pitchFamily="34" charset="0"/>
                        </a:rPr>
                        <a:t>71</a:t>
                      </a:r>
                      <a:endParaRPr lang="lv-LV" sz="2000" b="0" i="0" u="none" strike="noStrike" dirty="0">
                        <a:solidFill>
                          <a:srgbClr val="000000"/>
                        </a:solidFill>
                        <a:effectLst/>
                        <a:latin typeface="Candara" panose="020E0502030303020204" pitchFamily="34" charset="0"/>
                      </a:endParaRPr>
                    </a:p>
                  </a:txBody>
                  <a:tcPr marL="7620" marR="7620" marT="7620" marB="0"/>
                </a:tc>
                <a:tc>
                  <a:txBody>
                    <a:bodyPr/>
                    <a:lstStyle/>
                    <a:p>
                      <a:pPr algn="ctr" fontAlgn="ctr"/>
                      <a:r>
                        <a:rPr lang="lv-LV" sz="2000" u="none" strike="noStrike" dirty="0">
                          <a:effectLst/>
                          <a:latin typeface="Candara" panose="020E0502030303020204" pitchFamily="34" charset="0"/>
                        </a:rPr>
                        <a:t>81</a:t>
                      </a:r>
                      <a:endParaRPr lang="lv-LV" sz="2000" b="0" i="0" u="none" strike="noStrike" dirty="0">
                        <a:solidFill>
                          <a:srgbClr val="000000"/>
                        </a:solidFill>
                        <a:effectLst/>
                        <a:latin typeface="Candara" panose="020E0502030303020204" pitchFamily="34" charset="0"/>
                      </a:endParaRPr>
                    </a:p>
                  </a:txBody>
                  <a:tcPr marL="7620" marR="7620" marT="7620" marB="0"/>
                </a:tc>
                <a:extLst>
                  <a:ext uri="{0D108BD9-81ED-4DB2-BD59-A6C34878D82A}">
                    <a16:rowId xmlns:a16="http://schemas.microsoft.com/office/drawing/2014/main" val="10004"/>
                  </a:ext>
                </a:extLst>
              </a:tr>
            </a:tbl>
          </a:graphicData>
        </a:graphic>
      </p:graphicFrame>
      <p:sp>
        <p:nvSpPr>
          <p:cNvPr id="7" name="Rectangle 6"/>
          <p:cNvSpPr/>
          <p:nvPr/>
        </p:nvSpPr>
        <p:spPr>
          <a:xfrm>
            <a:off x="317249" y="3320296"/>
            <a:ext cx="1638590" cy="369332"/>
          </a:xfrm>
          <a:prstGeom prst="rect">
            <a:avLst/>
          </a:prstGeom>
        </p:spPr>
        <p:txBody>
          <a:bodyPr wrap="none">
            <a:spAutoFit/>
          </a:bodyPr>
          <a:lstStyle/>
          <a:p>
            <a:pPr lvl="0"/>
            <a:r>
              <a:rPr lang="lv-LV" b="1" dirty="0">
                <a:latin typeface="Candara" panose="020E0502030303020204" pitchFamily="34" charset="0"/>
              </a:rPr>
              <a:t>Statistikas dati</a:t>
            </a:r>
          </a:p>
        </p:txBody>
      </p:sp>
      <p:pic>
        <p:nvPicPr>
          <p:cNvPr id="12" name="Picture 4" descr="https://upload.wikimedia.org/wikipedia/commons/thumb/8/8f/Flag_of_Estonia.svg/255px-Flag_of_Estoni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271" y="414005"/>
            <a:ext cx="1246803" cy="79208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escgold.com/wp-content/uploads/2014/04/Latvia-Flag-300x20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0098" y="404664"/>
            <a:ext cx="1199538" cy="79969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4" name="Picture 6" descr="https://upload.wikimedia.org/wikipedia/commons/thumb/1/11/Flag_of_Lithuania.svg/2000px-Flag_of_Lithuani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8250" y="414003"/>
            <a:ext cx="1186382" cy="78816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0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581" y="201397"/>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Mājoklis un apkārtējā vide</a:t>
            </a:r>
          </a:p>
        </p:txBody>
      </p:sp>
      <p:graphicFrame>
        <p:nvGraphicFramePr>
          <p:cNvPr id="4" name="Table 3"/>
          <p:cNvGraphicFramePr>
            <a:graphicFrameLocks noGrp="1"/>
          </p:cNvGraphicFramePr>
          <p:nvPr>
            <p:extLst>
              <p:ext uri="{D42A27DB-BD31-4B8C-83A1-F6EECF244321}">
                <p14:modId xmlns:p14="http://schemas.microsoft.com/office/powerpoint/2010/main" val="2524134501"/>
              </p:ext>
            </p:extLst>
          </p:nvPr>
        </p:nvGraphicFramePr>
        <p:xfrm>
          <a:off x="335360" y="1052736"/>
          <a:ext cx="11521279" cy="3940266"/>
        </p:xfrm>
        <a:graphic>
          <a:graphicData uri="http://schemas.openxmlformats.org/drawingml/2006/table">
            <a:tbl>
              <a:tblPr>
                <a:tableStyleId>{5C22544A-7EE6-4342-B048-85BDC9FD1C3A}</a:tableStyleId>
              </a:tblPr>
              <a:tblGrid>
                <a:gridCol w="7518484">
                  <a:extLst>
                    <a:ext uri="{9D8B030D-6E8A-4147-A177-3AD203B41FA5}">
                      <a16:colId xmlns:a16="http://schemas.microsoft.com/office/drawing/2014/main" val="20000"/>
                    </a:ext>
                  </a:extLst>
                </a:gridCol>
                <a:gridCol w="1334265">
                  <a:extLst>
                    <a:ext uri="{9D8B030D-6E8A-4147-A177-3AD203B41FA5}">
                      <a16:colId xmlns:a16="http://schemas.microsoft.com/office/drawing/2014/main" val="20001"/>
                    </a:ext>
                  </a:extLst>
                </a:gridCol>
                <a:gridCol w="1334265">
                  <a:extLst>
                    <a:ext uri="{9D8B030D-6E8A-4147-A177-3AD203B41FA5}">
                      <a16:colId xmlns:a16="http://schemas.microsoft.com/office/drawing/2014/main" val="20002"/>
                    </a:ext>
                  </a:extLst>
                </a:gridCol>
                <a:gridCol w="1334265">
                  <a:extLst>
                    <a:ext uri="{9D8B030D-6E8A-4147-A177-3AD203B41FA5}">
                      <a16:colId xmlns:a16="http://schemas.microsoft.com/office/drawing/2014/main" val="20003"/>
                    </a:ext>
                  </a:extLst>
                </a:gridCol>
              </a:tblGrid>
              <a:tr h="754808">
                <a:tc>
                  <a:txBody>
                    <a:bodyPr/>
                    <a:lstStyle/>
                    <a:p>
                      <a:pPr algn="l" fontAlgn="b"/>
                      <a:endParaRPr lang="lv-LV" sz="2000" b="0" i="0" u="none" strike="noStrike" dirty="0">
                        <a:solidFill>
                          <a:srgbClr val="000000"/>
                        </a:solidFill>
                        <a:effectLst/>
                        <a:latin typeface="Candara" panose="020E0502030303020204" pitchFamily="34" charset="0"/>
                      </a:endParaRPr>
                    </a:p>
                  </a:txBody>
                  <a:tcPr marL="7620" marR="7620" marT="7620" marB="0" anchor="b"/>
                </a:tc>
                <a:tc>
                  <a:txBody>
                    <a:bodyPr/>
                    <a:lstStyle/>
                    <a:p>
                      <a:pPr algn="ctr" fontAlgn="ct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0"/>
                  </a:ext>
                </a:extLst>
              </a:tr>
              <a:tr h="741696">
                <a:tc>
                  <a:txBody>
                    <a:bodyPr/>
                    <a:lstStyle/>
                    <a:p>
                      <a:pPr algn="l" fontAlgn="b"/>
                      <a:r>
                        <a:rPr lang="lv-LV" sz="2000" b="0" i="0" u="none" strike="noStrike" dirty="0">
                          <a:solidFill>
                            <a:srgbClr val="000000"/>
                          </a:solidFill>
                          <a:effectLst/>
                          <a:latin typeface="Candara" panose="020E0502030303020204" pitchFamily="34" charset="0"/>
                        </a:rPr>
                        <a:t>Cik apmierināts/-a Tu esi ar savu dzīvesvietu un dzīves vidi (dzīvoklis, apkaime, kaimiņi</a:t>
                      </a:r>
                      <a:r>
                        <a:rPr lang="lv-LV" sz="2000" b="1" i="0" u="none" strike="noStrike" dirty="0">
                          <a:solidFill>
                            <a:srgbClr val="000000"/>
                          </a:solidFill>
                          <a:effectLst/>
                          <a:latin typeface="Candara" panose="020E0502030303020204" pitchFamily="34" charset="0"/>
                        </a:rPr>
                        <a:t>)? (vērtējumu skalā 1-10)</a:t>
                      </a:r>
                    </a:p>
                  </a:txBody>
                  <a:tcPr marL="7620" marR="7620" marT="7620" marB="0" anchor="b"/>
                </a:tc>
                <a:tc>
                  <a:txBody>
                    <a:bodyPr/>
                    <a:lstStyle/>
                    <a:p>
                      <a:pPr algn="ctr" fontAlgn="ctr"/>
                      <a:r>
                        <a:rPr lang="lv-LV" sz="2000" u="none" strike="noStrike">
                          <a:effectLst/>
                          <a:latin typeface="Candara" panose="020E0502030303020204" pitchFamily="34" charset="0"/>
                        </a:rPr>
                        <a:t>8.4</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8.2</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8.5</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1"/>
                  </a:ext>
                </a:extLst>
              </a:tr>
              <a:tr h="376554">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lv-LV" sz="2000" b="1" i="0" u="none" strike="noStrike" dirty="0">
                          <a:solidFill>
                            <a:srgbClr val="000000"/>
                          </a:solidFill>
                          <a:effectLst/>
                          <a:latin typeface="Candara" panose="020E0502030303020204" pitchFamily="34" charset="0"/>
                        </a:rPr>
                        <a:t>Cik bieži tu piedzīvo</a:t>
                      </a:r>
                      <a:r>
                        <a:rPr lang="lv-LV" sz="2000" b="1" i="0" u="none" strike="noStrike" baseline="0" dirty="0">
                          <a:solidFill>
                            <a:srgbClr val="000000"/>
                          </a:solidFill>
                          <a:effectLst/>
                          <a:latin typeface="Candara" panose="020E0502030303020204" pitchFamily="34" charset="0"/>
                        </a:rPr>
                        <a:t> šādu situāciju/ sajūtas </a:t>
                      </a:r>
                      <a:r>
                        <a:rPr lang="en-US" sz="2000" u="none" strike="noStrike" dirty="0">
                          <a:effectLst/>
                          <a:latin typeface="Candara" panose="020E0502030303020204" pitchFamily="34" charset="0"/>
                        </a:rPr>
                        <a:t>? </a:t>
                      </a:r>
                      <a:endParaRPr lang="en-US" sz="2000" b="0" i="1" u="none" strike="noStrike" dirty="0">
                        <a:solidFill>
                          <a:srgbClr val="000000"/>
                        </a:solidFill>
                        <a:effectLst/>
                        <a:latin typeface="Candara" panose="020E0502030303020204" pitchFamily="34" charset="0"/>
                      </a:endParaRPr>
                    </a:p>
                  </a:txBody>
                  <a:tcPr marL="7620" marR="7620" marT="7620" marB="0" anchor="ctr"/>
                </a:tc>
                <a:tc gridSpan="3">
                  <a:txBody>
                    <a:bodyPr/>
                    <a:lstStyle/>
                    <a:p>
                      <a:pPr algn="ctr" fontAlgn="ctr"/>
                      <a:r>
                        <a:rPr lang="lv-LV" sz="2000" b="1" u="none" strike="noStrike" dirty="0">
                          <a:effectLst/>
                          <a:latin typeface="Candara" panose="020E0502030303020204" pitchFamily="34" charset="0"/>
                        </a:rPr>
                        <a:t>«bieži vai</a:t>
                      </a:r>
                      <a:r>
                        <a:rPr lang="lv-LV" sz="2000" b="1" u="none" strike="noStrike" baseline="0" dirty="0">
                          <a:effectLst/>
                          <a:latin typeface="Candara" panose="020E0502030303020204" pitchFamily="34" charset="0"/>
                        </a:rPr>
                        <a:t> vienmēr», %</a:t>
                      </a:r>
                      <a:r>
                        <a:rPr lang="lv-LV" sz="2000" b="1" u="none" strike="noStrike" dirty="0">
                          <a:effectLst/>
                          <a:latin typeface="Candara" panose="020E0502030303020204" pitchFamily="34" charset="0"/>
                        </a:rPr>
                        <a:t>  </a:t>
                      </a:r>
                      <a:endParaRPr lang="lv-LV" sz="2000" b="1" i="0" u="none" strike="noStrike" dirty="0">
                        <a:solidFill>
                          <a:srgbClr val="000000"/>
                        </a:solidFill>
                        <a:effectLst/>
                        <a:latin typeface="Candara" panose="020E0502030303020204" pitchFamily="34" charset="0"/>
                      </a:endParaRPr>
                    </a:p>
                  </a:txBody>
                  <a:tcPr marL="7620" marR="7620" marT="7620" marB="0" anchor="ctr"/>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nchor="ctr"/>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7"/>
                  </a:ext>
                </a:extLst>
              </a:tr>
              <a:tr h="376554">
                <a:tc>
                  <a:txBody>
                    <a:bodyPr/>
                    <a:lstStyle/>
                    <a:p>
                      <a:pPr algn="l" fontAlgn="b"/>
                      <a:r>
                        <a:rPr lang="lv-LV" sz="2000" b="0" i="0" u="none" strike="noStrike" dirty="0">
                          <a:solidFill>
                            <a:srgbClr val="000000"/>
                          </a:solidFill>
                          <a:effectLst/>
                          <a:latin typeface="Candara" panose="020E0502030303020204" pitchFamily="34" charset="0"/>
                        </a:rPr>
                        <a:t>Es jūtos droši pilsētā/pagastā, kur dzīvoju </a:t>
                      </a:r>
                    </a:p>
                  </a:txBody>
                  <a:tcPr marL="7620" marR="7620" marT="7620" marB="0" anchor="b"/>
                </a:tc>
                <a:tc>
                  <a:txBody>
                    <a:bodyPr/>
                    <a:lstStyle/>
                    <a:p>
                      <a:pPr algn="ctr" fontAlgn="ctr"/>
                      <a:r>
                        <a:rPr lang="lv-LV" sz="2000" u="none" strike="noStrike" dirty="0">
                          <a:effectLst/>
                          <a:latin typeface="Candara" panose="020E0502030303020204" pitchFamily="34" charset="0"/>
                        </a:rPr>
                        <a:t>96</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88</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94</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2"/>
                  </a:ext>
                </a:extLst>
              </a:tr>
              <a:tr h="503206">
                <a:tc>
                  <a:txBody>
                    <a:bodyPr/>
                    <a:lstStyle/>
                    <a:p>
                      <a:pPr algn="l" fontAlgn="b"/>
                      <a:r>
                        <a:rPr lang="lv-LV" sz="2000" b="0" i="0" u="none" strike="noStrike" dirty="0">
                          <a:solidFill>
                            <a:srgbClr val="000000"/>
                          </a:solidFill>
                          <a:effectLst/>
                          <a:latin typeface="Candara" panose="020E0502030303020204" pitchFamily="34" charset="0"/>
                        </a:rPr>
                        <a:t>Man ir pietiekami daudz brīvā laika maniem vaļaspriekiem, hobijiem</a:t>
                      </a:r>
                    </a:p>
                  </a:txBody>
                  <a:tcPr marL="7620" marR="7620" marT="7620" marB="0" anchor="b"/>
                </a:tc>
                <a:tc>
                  <a:txBody>
                    <a:bodyPr/>
                    <a:lstStyle/>
                    <a:p>
                      <a:pPr algn="ctr" fontAlgn="ctr"/>
                      <a:r>
                        <a:rPr lang="lv-LV" sz="2000" u="none" strike="noStrike">
                          <a:effectLst/>
                          <a:latin typeface="Candara" panose="020E0502030303020204" pitchFamily="34" charset="0"/>
                        </a:rPr>
                        <a:t>78</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68</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71</a:t>
                      </a:r>
                      <a:endParaRPr lang="lv-LV" sz="28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3"/>
                  </a:ext>
                </a:extLst>
              </a:tr>
              <a:tr h="376554">
                <a:tc>
                  <a:txBody>
                    <a:bodyPr/>
                    <a:lstStyle/>
                    <a:p>
                      <a:pPr algn="l" fontAlgn="b"/>
                      <a:r>
                        <a:rPr lang="lv-LV" sz="2000" b="0" i="0" u="none" strike="noStrike">
                          <a:solidFill>
                            <a:srgbClr val="000000"/>
                          </a:solidFill>
                          <a:effectLst/>
                          <a:latin typeface="Candara" panose="020E0502030303020204" pitchFamily="34" charset="0"/>
                        </a:rPr>
                        <a:t>Mājās man ir sava vieta, kur varu netraucēti mācīties</a:t>
                      </a:r>
                    </a:p>
                  </a:txBody>
                  <a:tcPr marL="7620" marR="7620" marT="7620" marB="0" anchor="b"/>
                </a:tc>
                <a:tc>
                  <a:txBody>
                    <a:bodyPr/>
                    <a:lstStyle/>
                    <a:p>
                      <a:pPr algn="ctr" fontAlgn="ctr"/>
                      <a:r>
                        <a:rPr lang="lv-LV" sz="2000" u="none" strike="noStrike">
                          <a:effectLst/>
                          <a:latin typeface="Candara" panose="020E0502030303020204" pitchFamily="34" charset="0"/>
                        </a:rPr>
                        <a:t>87</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85</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85</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4"/>
                  </a:ext>
                </a:extLst>
              </a:tr>
              <a:tr h="376554">
                <a:tc>
                  <a:txBody>
                    <a:bodyPr/>
                    <a:lstStyle/>
                    <a:p>
                      <a:pPr algn="l" fontAlgn="b"/>
                      <a:r>
                        <a:rPr lang="lv-LV" sz="2000" b="0" i="0" u="none" strike="noStrike">
                          <a:solidFill>
                            <a:srgbClr val="000000"/>
                          </a:solidFill>
                          <a:effectLst/>
                          <a:latin typeface="Candara" panose="020E0502030303020204" pitchFamily="34" charset="0"/>
                        </a:rPr>
                        <a:t>Man patīk būt mājās</a:t>
                      </a:r>
                    </a:p>
                  </a:txBody>
                  <a:tcPr marL="7620" marR="7620" marT="7620" marB="0" anchor="b"/>
                </a:tc>
                <a:tc>
                  <a:txBody>
                    <a:bodyPr/>
                    <a:lstStyle/>
                    <a:p>
                      <a:pPr algn="ctr" fontAlgn="ctr"/>
                      <a:r>
                        <a:rPr lang="lv-LV" sz="2000" u="none" strike="noStrike">
                          <a:effectLst/>
                          <a:latin typeface="Candara" panose="020E0502030303020204" pitchFamily="34" charset="0"/>
                        </a:rPr>
                        <a:t>94</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89</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94</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5"/>
                  </a:ext>
                </a:extLst>
              </a:tr>
              <a:tr h="376554">
                <a:tc>
                  <a:txBody>
                    <a:bodyPr/>
                    <a:lstStyle/>
                    <a:p>
                      <a:pPr algn="l" fontAlgn="b"/>
                      <a:r>
                        <a:rPr lang="lv-LV" sz="2000" b="0" i="0" u="none" strike="noStrike">
                          <a:solidFill>
                            <a:srgbClr val="000000"/>
                          </a:solidFill>
                          <a:effectLst/>
                          <a:latin typeface="Candara" panose="020E0502030303020204" pitchFamily="34" charset="0"/>
                        </a:rPr>
                        <a:t>Mājās es varu brīvi paust savus uzskatus un idejas</a:t>
                      </a:r>
                    </a:p>
                  </a:txBody>
                  <a:tcPr marL="7620" marR="7620" marT="7620" marB="0" anchor="b"/>
                </a:tc>
                <a:tc>
                  <a:txBody>
                    <a:bodyPr/>
                    <a:lstStyle/>
                    <a:p>
                      <a:pPr algn="ctr" fontAlgn="ctr"/>
                      <a:r>
                        <a:rPr lang="lv-LV" sz="2000" u="none" strike="noStrike">
                          <a:effectLst/>
                          <a:latin typeface="Candara" panose="020E0502030303020204" pitchFamily="34" charset="0"/>
                        </a:rPr>
                        <a:t>91</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88</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88</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pic>
        <p:nvPicPr>
          <p:cNvPr id="9" name="Picture 4" descr="https://upload.wikimedia.org/wikipedia/commons/thumb/8/8f/Flag_of_Estonia.svg/255px-Flag_of_Estoni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287" y="795513"/>
            <a:ext cx="1246803" cy="79208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 name="Picture 2" descr="http://www.escgold.com/wp-content/uploads/2014/04/Latvia-Flag-300x20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4352" y="786172"/>
            <a:ext cx="1199538" cy="79969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1" name="Picture 6" descr="https://upload.wikimedia.org/wikipedia/commons/thumb/1/11/Flag_of_Lithuania.svg/2000px-Flag_of_Lithuani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0496" y="795511"/>
            <a:ext cx="1186382" cy="78816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54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5111343"/>
              </p:ext>
            </p:extLst>
          </p:nvPr>
        </p:nvGraphicFramePr>
        <p:xfrm>
          <a:off x="335360" y="764704"/>
          <a:ext cx="11521280" cy="5915474"/>
        </p:xfrm>
        <a:graphic>
          <a:graphicData uri="http://schemas.openxmlformats.org/drawingml/2006/table">
            <a:tbl>
              <a:tblPr>
                <a:tableStyleId>{5C22544A-7EE6-4342-B048-85BDC9FD1C3A}</a:tableStyleId>
              </a:tblPr>
              <a:tblGrid>
                <a:gridCol w="7454945">
                  <a:extLst>
                    <a:ext uri="{9D8B030D-6E8A-4147-A177-3AD203B41FA5}">
                      <a16:colId xmlns:a16="http://schemas.microsoft.com/office/drawing/2014/main" val="20000"/>
                    </a:ext>
                  </a:extLst>
                </a:gridCol>
                <a:gridCol w="1161810">
                  <a:extLst>
                    <a:ext uri="{9D8B030D-6E8A-4147-A177-3AD203B41FA5}">
                      <a16:colId xmlns:a16="http://schemas.microsoft.com/office/drawing/2014/main" val="20001"/>
                    </a:ext>
                  </a:extLst>
                </a:gridCol>
                <a:gridCol w="1161810">
                  <a:extLst>
                    <a:ext uri="{9D8B030D-6E8A-4147-A177-3AD203B41FA5}">
                      <a16:colId xmlns:a16="http://schemas.microsoft.com/office/drawing/2014/main" val="20002"/>
                    </a:ext>
                  </a:extLst>
                </a:gridCol>
                <a:gridCol w="1159613">
                  <a:extLst>
                    <a:ext uri="{9D8B030D-6E8A-4147-A177-3AD203B41FA5}">
                      <a16:colId xmlns:a16="http://schemas.microsoft.com/office/drawing/2014/main" val="20003"/>
                    </a:ext>
                  </a:extLst>
                </a:gridCol>
                <a:gridCol w="583102">
                  <a:extLst>
                    <a:ext uri="{9D8B030D-6E8A-4147-A177-3AD203B41FA5}">
                      <a16:colId xmlns:a16="http://schemas.microsoft.com/office/drawing/2014/main" val="20004"/>
                    </a:ext>
                  </a:extLst>
                </a:gridCol>
              </a:tblGrid>
              <a:tr h="888822">
                <a:tc>
                  <a:txBody>
                    <a:bodyPr/>
                    <a:lstStyle/>
                    <a:p>
                      <a:pPr algn="l" fontAlgn="ct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l" fontAlgn="ct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0"/>
                  </a:ext>
                </a:extLst>
              </a:tr>
              <a:tr h="387983">
                <a:tc>
                  <a:txBody>
                    <a:bodyPr/>
                    <a:lstStyle/>
                    <a:p>
                      <a:pPr algn="l" fontAlgn="b"/>
                      <a:r>
                        <a:rPr lang="lv-LV" sz="2000" b="1" i="0" u="none" strike="noStrike" dirty="0">
                          <a:solidFill>
                            <a:srgbClr val="000000"/>
                          </a:solidFill>
                          <a:effectLst/>
                          <a:latin typeface="Candara" panose="020E0502030303020204" pitchFamily="34" charset="0"/>
                        </a:rPr>
                        <a:t>Kā Tu novērtētu savu veselības stāvokli? (skalā no 10-10)</a:t>
                      </a:r>
                    </a:p>
                  </a:txBody>
                  <a:tcPr marL="7620" marR="7620" marT="7620" marB="0" anchor="b"/>
                </a:tc>
                <a:tc>
                  <a:txBody>
                    <a:bodyPr/>
                    <a:lstStyle/>
                    <a:p>
                      <a:pPr algn="ctr" fontAlgn="ctr"/>
                      <a:r>
                        <a:rPr lang="lv-LV" sz="2000" b="1" u="none" strike="noStrike">
                          <a:effectLst/>
                          <a:latin typeface="Candara" panose="020E0502030303020204" pitchFamily="34" charset="0"/>
                        </a:rPr>
                        <a:t>8.1</a:t>
                      </a:r>
                      <a:endParaRPr lang="lv-LV" sz="2000" b="1"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b="1" u="none" strike="noStrike">
                          <a:effectLst/>
                          <a:latin typeface="Candara" panose="020E0502030303020204" pitchFamily="34" charset="0"/>
                        </a:rPr>
                        <a:t>8.1</a:t>
                      </a:r>
                      <a:endParaRPr lang="lv-LV" sz="2000" b="1"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b="1" u="none" strike="noStrike">
                          <a:effectLst/>
                          <a:latin typeface="Candara" panose="020E0502030303020204" pitchFamily="34" charset="0"/>
                        </a:rPr>
                        <a:t>8.1</a:t>
                      </a:r>
                      <a:endParaRPr lang="lv-LV" sz="2000" b="1" i="0" u="none" strike="noStrike">
                        <a:solidFill>
                          <a:srgbClr val="000000"/>
                        </a:solidFill>
                        <a:effectLst/>
                        <a:latin typeface="Candara" panose="020E0502030303020204" pitchFamily="34" charset="0"/>
                      </a:endParaRPr>
                    </a:p>
                  </a:txBody>
                  <a:tcPr marL="7620" marR="7620" marT="7620" marB="0" anchor="ctr"/>
                </a:tc>
                <a:tc>
                  <a:txBody>
                    <a:bodyPr/>
                    <a:lstStyle/>
                    <a:p>
                      <a:pPr algn="l" fontAlgn="ctr"/>
                      <a:r>
                        <a:rPr lang="lv-LV" sz="2000" b="1" u="none" strike="noStrike" dirty="0">
                          <a:effectLst/>
                          <a:latin typeface="Candara" panose="020E0502030303020204" pitchFamily="34" charset="0"/>
                        </a:rPr>
                        <a:t>2017</a:t>
                      </a:r>
                      <a:endParaRPr lang="lv-LV" sz="2000" b="1"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1"/>
                  </a:ext>
                </a:extLst>
              </a:tr>
              <a:tr h="387983">
                <a:tc>
                  <a:txBody>
                    <a:bodyPr/>
                    <a:lstStyle/>
                    <a:p>
                      <a:pPr algn="l" fontAlgn="ctr"/>
                      <a:r>
                        <a:rPr lang="en-US" sz="2000" u="none" strike="noStrike" dirty="0">
                          <a:effectLst/>
                          <a:latin typeface="Candara" panose="020E0502030303020204" pitchFamily="34" charset="0"/>
                        </a:rPr>
                        <a:t>11-</a:t>
                      </a:r>
                      <a:r>
                        <a:rPr lang="lv-LV" sz="2000" u="none" strike="noStrike" dirty="0" err="1">
                          <a:effectLst/>
                          <a:latin typeface="Candara" panose="020E0502030303020204" pitchFamily="34" charset="0"/>
                        </a:rPr>
                        <a:t>g.v</a:t>
                      </a:r>
                      <a:r>
                        <a:rPr lang="lv-LV" sz="2000" u="none" strike="noStrike" dirty="0">
                          <a:effectLst/>
                          <a:latin typeface="Candara" panose="020E0502030303020204" pitchFamily="34" charset="0"/>
                        </a:rPr>
                        <a:t>.</a:t>
                      </a:r>
                      <a:r>
                        <a:rPr lang="lv-LV" sz="2000" u="none" strike="noStrike" baseline="0" dirty="0">
                          <a:effectLst/>
                          <a:latin typeface="Candara" panose="020E0502030303020204" pitchFamily="34" charset="0"/>
                        </a:rPr>
                        <a:t> bērni, kas vērtē savu veselību kā viduvēju vai sliktu </a:t>
                      </a:r>
                      <a:r>
                        <a:rPr lang="lv-LV" sz="2000" u="none" strike="noStrike" dirty="0">
                          <a:effectLst/>
                          <a:latin typeface="Candara" panose="020E0502030303020204" pitchFamily="34" charset="0"/>
                        </a:rPr>
                        <a:t>: zēni</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9</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16</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7</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2014</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2"/>
                  </a:ext>
                </a:extLst>
              </a:tr>
              <a:tr h="387983">
                <a:tc>
                  <a:txBody>
                    <a:bodyPr/>
                    <a:lstStyle/>
                    <a:p>
                      <a:pPr algn="l" fontAlgn="ctr"/>
                      <a:r>
                        <a:rPr lang="en-US" sz="2000" u="none" strike="noStrike" dirty="0">
                          <a:effectLst/>
                          <a:latin typeface="Candara" panose="020E0502030303020204" pitchFamily="34" charset="0"/>
                        </a:rPr>
                        <a:t>11-</a:t>
                      </a:r>
                      <a:r>
                        <a:rPr lang="lv-LV" sz="2000" u="none" strike="noStrike" dirty="0" err="1">
                          <a:effectLst/>
                          <a:latin typeface="Candara" panose="020E0502030303020204" pitchFamily="34" charset="0"/>
                        </a:rPr>
                        <a:t>g.v</a:t>
                      </a:r>
                      <a:r>
                        <a:rPr lang="lv-LV" sz="2000" u="none" strike="noStrike" dirty="0">
                          <a:effectLst/>
                          <a:latin typeface="Candara" panose="020E0502030303020204" pitchFamily="34" charset="0"/>
                        </a:rPr>
                        <a:t>.</a:t>
                      </a:r>
                      <a:r>
                        <a:rPr lang="lv-LV" sz="2000" u="none" strike="noStrike" baseline="0" dirty="0">
                          <a:effectLst/>
                          <a:latin typeface="Candara" panose="020E0502030303020204" pitchFamily="34" charset="0"/>
                        </a:rPr>
                        <a:t> bērni, kas vērtē savu veselību kā viduvēju vai sliktu </a:t>
                      </a:r>
                      <a:r>
                        <a:rPr lang="lv-LV" sz="2000" u="none" strike="noStrike" dirty="0">
                          <a:effectLst/>
                          <a:latin typeface="Candara" panose="020E0502030303020204" pitchFamily="34" charset="0"/>
                        </a:rPr>
                        <a:t>: meitenes</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9</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18</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6</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2014</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3"/>
                  </a:ext>
                </a:extLst>
              </a:tr>
              <a:tr h="387983">
                <a:tc>
                  <a:txBody>
                    <a:bodyPr/>
                    <a:lstStyle/>
                    <a:p>
                      <a:pPr algn="l" fontAlgn="ctr"/>
                      <a:r>
                        <a:rPr lang="en-US" sz="2000" u="none" strike="noStrike" dirty="0">
                          <a:effectLst/>
                          <a:latin typeface="Candara" panose="020E0502030303020204" pitchFamily="34" charset="0"/>
                        </a:rPr>
                        <a:t>1</a:t>
                      </a:r>
                      <a:r>
                        <a:rPr lang="lv-LV" sz="2000" u="none" strike="noStrike" dirty="0">
                          <a:effectLst/>
                          <a:latin typeface="Candara" panose="020E0502030303020204" pitchFamily="34" charset="0"/>
                        </a:rPr>
                        <a:t>5</a:t>
                      </a:r>
                      <a:r>
                        <a:rPr lang="en-US" sz="2000" u="none" strike="noStrike" dirty="0">
                          <a:effectLst/>
                          <a:latin typeface="Candara" panose="020E0502030303020204" pitchFamily="34" charset="0"/>
                        </a:rPr>
                        <a:t>-</a:t>
                      </a:r>
                      <a:r>
                        <a:rPr lang="lv-LV" sz="2000" u="none" strike="noStrike" dirty="0" err="1">
                          <a:effectLst/>
                          <a:latin typeface="Candara" panose="020E0502030303020204" pitchFamily="34" charset="0"/>
                        </a:rPr>
                        <a:t>g.v</a:t>
                      </a:r>
                      <a:r>
                        <a:rPr lang="lv-LV" sz="2000" u="none" strike="noStrike" dirty="0">
                          <a:effectLst/>
                          <a:latin typeface="Candara" panose="020E0502030303020204" pitchFamily="34" charset="0"/>
                        </a:rPr>
                        <a:t>.</a:t>
                      </a:r>
                      <a:r>
                        <a:rPr lang="lv-LV" sz="2000" u="none" strike="noStrike" baseline="0" dirty="0">
                          <a:effectLst/>
                          <a:latin typeface="Candara" panose="020E0502030303020204" pitchFamily="34" charset="0"/>
                        </a:rPr>
                        <a:t> bērni, kas vērtē savu veselību kā viduvēju vai sliktu </a:t>
                      </a:r>
                      <a:r>
                        <a:rPr lang="lv-LV" sz="2000" u="none" strike="noStrike" dirty="0">
                          <a:effectLst/>
                          <a:latin typeface="Candara" panose="020E0502030303020204" pitchFamily="34" charset="0"/>
                        </a:rPr>
                        <a:t>: zēni</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14</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14</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10</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2014</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4"/>
                  </a:ext>
                </a:extLst>
              </a:tr>
              <a:tr h="387983">
                <a:tc>
                  <a:txBody>
                    <a:bodyPr/>
                    <a:lstStyle/>
                    <a:p>
                      <a:pPr algn="l" fontAlgn="ctr"/>
                      <a:r>
                        <a:rPr lang="en-US" sz="2000" u="none" strike="noStrike" dirty="0">
                          <a:effectLst/>
                          <a:latin typeface="Candara" panose="020E0502030303020204" pitchFamily="34" charset="0"/>
                        </a:rPr>
                        <a:t>1</a:t>
                      </a:r>
                      <a:r>
                        <a:rPr lang="lv-LV" sz="2000" u="none" strike="noStrike" dirty="0">
                          <a:effectLst/>
                          <a:latin typeface="Candara" panose="020E0502030303020204" pitchFamily="34" charset="0"/>
                        </a:rPr>
                        <a:t>5</a:t>
                      </a:r>
                      <a:r>
                        <a:rPr lang="en-US" sz="2000" u="none" strike="noStrike" dirty="0">
                          <a:effectLst/>
                          <a:latin typeface="Candara" panose="020E0502030303020204" pitchFamily="34" charset="0"/>
                        </a:rPr>
                        <a:t>-</a:t>
                      </a:r>
                      <a:r>
                        <a:rPr lang="lv-LV" sz="2000" u="none" strike="noStrike" dirty="0" err="1">
                          <a:effectLst/>
                          <a:latin typeface="Candara" panose="020E0502030303020204" pitchFamily="34" charset="0"/>
                        </a:rPr>
                        <a:t>g.v</a:t>
                      </a:r>
                      <a:r>
                        <a:rPr lang="lv-LV" sz="2000" u="none" strike="noStrike" dirty="0">
                          <a:effectLst/>
                          <a:latin typeface="Candara" panose="020E0502030303020204" pitchFamily="34" charset="0"/>
                        </a:rPr>
                        <a:t>.</a:t>
                      </a:r>
                      <a:r>
                        <a:rPr lang="lv-LV" sz="2000" u="none" strike="noStrike" baseline="0" dirty="0">
                          <a:effectLst/>
                          <a:latin typeface="Candara" panose="020E0502030303020204" pitchFamily="34" charset="0"/>
                        </a:rPr>
                        <a:t> bērni, kas vērtē savu veselību kā viduvēju vai sliktu </a:t>
                      </a:r>
                      <a:r>
                        <a:rPr lang="lv-LV" sz="2000" u="none" strike="noStrike" dirty="0">
                          <a:effectLst/>
                          <a:latin typeface="Candara" panose="020E0502030303020204" pitchFamily="34" charset="0"/>
                        </a:rPr>
                        <a:t>: meitenes</a:t>
                      </a: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20</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38</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25</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2014</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5"/>
                  </a:ext>
                </a:extLst>
              </a:tr>
              <a:tr h="387983">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lv-LV" sz="2000" b="1" i="0" u="none" strike="noStrike" dirty="0">
                          <a:solidFill>
                            <a:srgbClr val="000000"/>
                          </a:solidFill>
                          <a:effectLst/>
                          <a:latin typeface="Candara" panose="020E0502030303020204" pitchFamily="34" charset="0"/>
                        </a:rPr>
                        <a:t>Cik bieži tu piedzīvo</a:t>
                      </a:r>
                      <a:r>
                        <a:rPr lang="lv-LV" sz="2000" b="1" i="0" u="none" strike="noStrike" baseline="0" dirty="0">
                          <a:solidFill>
                            <a:srgbClr val="000000"/>
                          </a:solidFill>
                          <a:effectLst/>
                          <a:latin typeface="Candara" panose="020E0502030303020204" pitchFamily="34" charset="0"/>
                        </a:rPr>
                        <a:t> šādu situāciju/ sajūtas </a:t>
                      </a:r>
                      <a:r>
                        <a:rPr lang="en-US" sz="2000" u="none" strike="noStrike" dirty="0">
                          <a:effectLst/>
                          <a:latin typeface="Candara" panose="020E0502030303020204" pitchFamily="34" charset="0"/>
                        </a:rPr>
                        <a:t>? </a:t>
                      </a:r>
                      <a:endParaRPr lang="en-US" sz="2000" b="0" i="1" u="none" strike="noStrike" dirty="0">
                        <a:solidFill>
                          <a:srgbClr val="000000"/>
                        </a:solidFill>
                        <a:effectLst/>
                        <a:latin typeface="Candara" panose="020E0502030303020204" pitchFamily="34" charset="0"/>
                      </a:endParaRPr>
                    </a:p>
                  </a:txBody>
                  <a:tcPr marL="7620" marR="7620" marT="7620" marB="0" anchor="ctr"/>
                </a:tc>
                <a:tc gridSpan="3">
                  <a:txBody>
                    <a:bodyPr/>
                    <a:lstStyle/>
                    <a:p>
                      <a:pPr algn="ctr" fontAlgn="ctr"/>
                      <a:r>
                        <a:rPr lang="lv-LV" sz="2000" b="1" u="none" strike="noStrike" dirty="0">
                          <a:effectLst/>
                          <a:latin typeface="Candara" panose="020E0502030303020204" pitchFamily="34" charset="0"/>
                        </a:rPr>
                        <a:t>bieži vai</a:t>
                      </a:r>
                      <a:r>
                        <a:rPr lang="lv-LV" sz="2000" b="1" u="none" strike="noStrike" baseline="0" dirty="0">
                          <a:effectLst/>
                          <a:latin typeface="Candara" panose="020E0502030303020204" pitchFamily="34" charset="0"/>
                        </a:rPr>
                        <a:t> vienmēr, %</a:t>
                      </a:r>
                      <a:r>
                        <a:rPr lang="lv-LV" sz="2000" b="1" u="none" strike="noStrike" dirty="0">
                          <a:effectLst/>
                          <a:latin typeface="Candara" panose="020E0502030303020204" pitchFamily="34" charset="0"/>
                        </a:rPr>
                        <a:t>  </a:t>
                      </a:r>
                      <a:endParaRPr lang="lv-LV" sz="2000" b="1" i="0" u="none" strike="noStrike" dirty="0">
                        <a:solidFill>
                          <a:srgbClr val="000000"/>
                        </a:solidFill>
                        <a:effectLst/>
                        <a:latin typeface="Candara" panose="020E0502030303020204" pitchFamily="34" charset="0"/>
                      </a:endParaRPr>
                    </a:p>
                  </a:txBody>
                  <a:tcPr marL="7620" marR="7620" marT="7620" marB="0" anchor="ctr"/>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nchor="ctr"/>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 </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6"/>
                  </a:ext>
                </a:extLst>
              </a:tr>
              <a:tr h="387983">
                <a:tc>
                  <a:txBody>
                    <a:bodyPr/>
                    <a:lstStyle/>
                    <a:p>
                      <a:pPr algn="l" fontAlgn="b"/>
                      <a:r>
                        <a:rPr lang="lv-LV" sz="2000" b="0" i="0" u="none" strike="noStrike" dirty="0">
                          <a:solidFill>
                            <a:srgbClr val="000000"/>
                          </a:solidFill>
                          <a:effectLst/>
                          <a:latin typeface="Candara" panose="020E0502030303020204" pitchFamily="34" charset="0"/>
                        </a:rPr>
                        <a:t>Esmu apmierināts/-a ar savu izskatu</a:t>
                      </a:r>
                    </a:p>
                  </a:txBody>
                  <a:tcPr marL="7620" marR="7620" marT="7620" marB="0" anchor="b"/>
                </a:tc>
                <a:tc>
                  <a:txBody>
                    <a:bodyPr/>
                    <a:lstStyle/>
                    <a:p>
                      <a:pPr algn="ctr" fontAlgn="ctr"/>
                      <a:r>
                        <a:rPr lang="lv-LV" sz="2800" b="1" u="none" strike="noStrike" dirty="0">
                          <a:solidFill>
                            <a:srgbClr val="00B050"/>
                          </a:solidFill>
                          <a:effectLst/>
                          <a:latin typeface="Candara" panose="020E0502030303020204" pitchFamily="34" charset="0"/>
                        </a:rPr>
                        <a:t>77</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b="0" u="none" strike="noStrike" dirty="0">
                          <a:solidFill>
                            <a:schemeClr val="tx1"/>
                          </a:solidFill>
                          <a:effectLst/>
                          <a:latin typeface="Candara" panose="020E0502030303020204" pitchFamily="34" charset="0"/>
                        </a:rPr>
                        <a:t>71</a:t>
                      </a:r>
                      <a:endParaRPr lang="lv-LV" sz="2000" b="0" i="0" u="none" strike="noStrike" dirty="0">
                        <a:solidFill>
                          <a:schemeClr val="tx1"/>
                        </a:solidFill>
                        <a:effectLst/>
                        <a:latin typeface="Candara" panose="020E0502030303020204" pitchFamily="34" charset="0"/>
                      </a:endParaRPr>
                    </a:p>
                  </a:txBody>
                  <a:tcPr marL="7620" marR="7620" marT="7620" marB="0" anchor="ctr"/>
                </a:tc>
                <a:tc>
                  <a:txBody>
                    <a:bodyPr/>
                    <a:lstStyle/>
                    <a:p>
                      <a:pPr algn="ctr" fontAlgn="ctr"/>
                      <a:r>
                        <a:rPr lang="lv-LV" sz="2000" b="0" u="none" strike="noStrike" dirty="0">
                          <a:solidFill>
                            <a:schemeClr val="tx1"/>
                          </a:solidFill>
                          <a:effectLst/>
                          <a:latin typeface="Candara" panose="020E0502030303020204" pitchFamily="34" charset="0"/>
                        </a:rPr>
                        <a:t>70</a:t>
                      </a:r>
                      <a:endParaRPr lang="lv-LV" sz="2000" b="0" i="0" u="none" strike="noStrike" dirty="0">
                        <a:solidFill>
                          <a:schemeClr val="tx1"/>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2017</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7"/>
                  </a:ext>
                </a:extLst>
              </a:tr>
              <a:tr h="387983">
                <a:tc>
                  <a:txBody>
                    <a:bodyPr/>
                    <a:lstStyle/>
                    <a:p>
                      <a:pPr algn="l" fontAlgn="b"/>
                      <a:r>
                        <a:rPr lang="lv-LV" sz="2000" b="0" i="0" u="none" strike="noStrike">
                          <a:solidFill>
                            <a:srgbClr val="000000"/>
                          </a:solidFill>
                          <a:effectLst/>
                          <a:latin typeface="Candara" panose="020E0502030303020204" pitchFamily="34" charset="0"/>
                        </a:rPr>
                        <a:t>Es  jūtos noguris/nogurusi</a:t>
                      </a:r>
                    </a:p>
                  </a:txBody>
                  <a:tcPr marL="7620" marR="7620" marT="7620" marB="0" anchor="b"/>
                </a:tc>
                <a:tc>
                  <a:txBody>
                    <a:bodyPr/>
                    <a:lstStyle/>
                    <a:p>
                      <a:pPr algn="ctr" fontAlgn="ctr"/>
                      <a:r>
                        <a:rPr lang="lv-LV" sz="2800" b="1" u="none" strike="noStrike" dirty="0">
                          <a:solidFill>
                            <a:srgbClr val="FF0000"/>
                          </a:solidFill>
                          <a:effectLst/>
                          <a:latin typeface="Candara" panose="020E0502030303020204" pitchFamily="34" charset="0"/>
                        </a:rPr>
                        <a:t>55</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60</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66</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2017</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8"/>
                  </a:ext>
                </a:extLst>
              </a:tr>
              <a:tr h="387983">
                <a:tc>
                  <a:txBody>
                    <a:bodyPr/>
                    <a:lstStyle/>
                    <a:p>
                      <a:pPr algn="l" fontAlgn="b"/>
                      <a:r>
                        <a:rPr lang="lv-LV" sz="2000" b="0" i="0" u="none" strike="noStrike" dirty="0">
                          <a:solidFill>
                            <a:srgbClr val="000000"/>
                          </a:solidFill>
                          <a:effectLst/>
                          <a:latin typeface="Candara" panose="020E0502030303020204" pitchFamily="34" charset="0"/>
                        </a:rPr>
                        <a:t>Es regulāri nodarbojos ar fiziskām aktivitātēm ārpus skolas</a:t>
                      </a:r>
                    </a:p>
                  </a:txBody>
                  <a:tcPr marL="7620" marR="7620" marT="7620" marB="0" anchor="b"/>
                </a:tc>
                <a:tc>
                  <a:txBody>
                    <a:bodyPr/>
                    <a:lstStyle/>
                    <a:p>
                      <a:pPr algn="ctr" fontAlgn="ctr"/>
                      <a:r>
                        <a:rPr lang="lv-LV" sz="2000" u="none" strike="noStrike">
                          <a:effectLst/>
                          <a:latin typeface="Candara" panose="020E0502030303020204" pitchFamily="34" charset="0"/>
                        </a:rPr>
                        <a:t>63</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64</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44</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2017</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9"/>
                  </a:ext>
                </a:extLst>
              </a:tr>
              <a:tr h="387983">
                <a:tc>
                  <a:txBody>
                    <a:bodyPr/>
                    <a:lstStyle/>
                    <a:p>
                      <a:pPr algn="l" fontAlgn="b"/>
                      <a:r>
                        <a:rPr lang="lv-LV" sz="2000" b="0" i="0" u="none" strike="noStrike">
                          <a:solidFill>
                            <a:srgbClr val="000000"/>
                          </a:solidFill>
                          <a:effectLst/>
                          <a:latin typeface="Candara" panose="020E0502030303020204" pitchFamily="34" charset="0"/>
                        </a:rPr>
                        <a:t>Es ēdu siltu ēdienu vismaz reizi dienā</a:t>
                      </a:r>
                    </a:p>
                  </a:txBody>
                  <a:tcPr marL="7620" marR="7620" marT="7620" marB="0" anchor="b"/>
                </a:tc>
                <a:tc>
                  <a:txBody>
                    <a:bodyPr/>
                    <a:lstStyle/>
                    <a:p>
                      <a:pPr algn="ctr" fontAlgn="ctr"/>
                      <a:r>
                        <a:rPr lang="lv-LV" sz="2000" u="none" strike="noStrike">
                          <a:effectLst/>
                          <a:latin typeface="Candara" panose="020E0502030303020204" pitchFamily="34" charset="0"/>
                        </a:rPr>
                        <a:t>96</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91</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94</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2017</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10"/>
                  </a:ext>
                </a:extLst>
              </a:tr>
              <a:tr h="387983">
                <a:tc>
                  <a:txBody>
                    <a:bodyPr/>
                    <a:lstStyle/>
                    <a:p>
                      <a:pPr algn="l" fontAlgn="b"/>
                      <a:r>
                        <a:rPr lang="lv-LV" sz="2000" b="0" i="0" u="none" strike="noStrike">
                          <a:solidFill>
                            <a:srgbClr val="000000"/>
                          </a:solidFill>
                          <a:effectLst/>
                          <a:latin typeface="Candara" panose="020E0502030303020204" pitchFamily="34" charset="0"/>
                        </a:rPr>
                        <a:t>Es pietiekami labi izguļos</a:t>
                      </a:r>
                    </a:p>
                  </a:txBody>
                  <a:tcPr marL="7620" marR="7620" marT="7620" marB="0" anchor="b"/>
                </a:tc>
                <a:tc>
                  <a:txBody>
                    <a:bodyPr/>
                    <a:lstStyle/>
                    <a:p>
                      <a:pPr algn="ctr" fontAlgn="ctr"/>
                      <a:r>
                        <a:rPr lang="lv-LV" sz="2000" u="none" strike="noStrike">
                          <a:effectLst/>
                          <a:latin typeface="Candara" panose="020E0502030303020204" pitchFamily="34" charset="0"/>
                        </a:rPr>
                        <a:t>68</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52</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000" b="0" u="none" strike="noStrike" dirty="0">
                          <a:solidFill>
                            <a:schemeClr val="tx1"/>
                          </a:solidFill>
                          <a:effectLst/>
                          <a:latin typeface="Candara" panose="020E0502030303020204" pitchFamily="34" charset="0"/>
                        </a:rPr>
                        <a:t>58</a:t>
                      </a:r>
                      <a:endParaRPr lang="lv-LV" sz="2000" b="0" i="0" u="none" strike="noStrike" dirty="0">
                        <a:solidFill>
                          <a:schemeClr val="tx1"/>
                        </a:solidFill>
                        <a:effectLst/>
                        <a:latin typeface="Candara" panose="020E0502030303020204" pitchFamily="34" charset="0"/>
                      </a:endParaRPr>
                    </a:p>
                  </a:txBody>
                  <a:tcPr marL="7620" marR="7620" marT="7620" marB="0" anchor="ctr"/>
                </a:tc>
                <a:tc>
                  <a:txBody>
                    <a:bodyPr/>
                    <a:lstStyle/>
                    <a:p>
                      <a:pPr algn="l" fontAlgn="ctr"/>
                      <a:r>
                        <a:rPr lang="lv-LV" sz="2000" u="none" strike="noStrike">
                          <a:effectLst/>
                          <a:latin typeface="Candara" panose="020E0502030303020204" pitchFamily="34" charset="0"/>
                        </a:rPr>
                        <a:t>2017</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11"/>
                  </a:ext>
                </a:extLst>
              </a:tr>
              <a:tr h="387983">
                <a:tc>
                  <a:txBody>
                    <a:bodyPr/>
                    <a:lstStyle/>
                    <a:p>
                      <a:pPr algn="l" fontAlgn="b"/>
                      <a:r>
                        <a:rPr lang="lv-LV" sz="2000" b="0" i="0" u="none" strike="noStrike" dirty="0">
                          <a:solidFill>
                            <a:srgbClr val="000000"/>
                          </a:solidFill>
                          <a:effectLst/>
                          <a:latin typeface="Candara" panose="020E0502030303020204" pitchFamily="34" charset="0"/>
                        </a:rPr>
                        <a:t>Es jūtos nevesels, slims</a:t>
                      </a:r>
                    </a:p>
                  </a:txBody>
                  <a:tcPr marL="7620" marR="7620" marT="7620" marB="0" anchor="b"/>
                </a:tc>
                <a:tc>
                  <a:txBody>
                    <a:bodyPr/>
                    <a:lstStyle/>
                    <a:p>
                      <a:pPr algn="ctr" fontAlgn="ctr"/>
                      <a:r>
                        <a:rPr lang="lv-LV" sz="2000" b="0" u="none" strike="noStrike" dirty="0">
                          <a:solidFill>
                            <a:schemeClr val="tx1"/>
                          </a:solidFill>
                          <a:effectLst/>
                          <a:latin typeface="Candara" panose="020E0502030303020204" pitchFamily="34" charset="0"/>
                        </a:rPr>
                        <a:t>14</a:t>
                      </a:r>
                      <a:endParaRPr lang="lv-LV" sz="2000" b="0" i="0" u="none" strike="noStrike" dirty="0">
                        <a:solidFill>
                          <a:schemeClr val="tx1"/>
                        </a:solidFill>
                        <a:effectLst/>
                        <a:latin typeface="Candara" panose="020E0502030303020204" pitchFamily="34" charset="0"/>
                      </a:endParaRPr>
                    </a:p>
                  </a:txBody>
                  <a:tcPr marL="7620" marR="7620" marT="7620" marB="0" anchor="ctr"/>
                </a:tc>
                <a:tc>
                  <a:txBody>
                    <a:bodyPr/>
                    <a:lstStyle/>
                    <a:p>
                      <a:pPr algn="ctr" fontAlgn="ctr"/>
                      <a:r>
                        <a:rPr lang="lv-LV" sz="2000" b="0" u="none" strike="noStrike" dirty="0">
                          <a:solidFill>
                            <a:schemeClr val="tx1"/>
                          </a:solidFill>
                          <a:effectLst/>
                          <a:latin typeface="Candara" panose="020E0502030303020204" pitchFamily="34" charset="0"/>
                        </a:rPr>
                        <a:t>16</a:t>
                      </a:r>
                      <a:endParaRPr lang="lv-LV" sz="2000" b="0" i="0" u="none" strike="noStrike" dirty="0">
                        <a:solidFill>
                          <a:schemeClr val="tx1"/>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21</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l" fontAlgn="ctr"/>
                      <a:r>
                        <a:rPr lang="lv-LV" sz="2000" u="none" strike="noStrike" dirty="0">
                          <a:effectLst/>
                          <a:latin typeface="Candara" panose="020E0502030303020204" pitchFamily="34" charset="0"/>
                        </a:rPr>
                        <a:t>2017</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12"/>
                  </a:ext>
                </a:extLst>
              </a:tr>
            </a:tbl>
          </a:graphicData>
        </a:graphic>
      </p:graphicFrame>
      <p:sp>
        <p:nvSpPr>
          <p:cNvPr id="3" name="Rectangle 2"/>
          <p:cNvSpPr/>
          <p:nvPr/>
        </p:nvSpPr>
        <p:spPr>
          <a:xfrm>
            <a:off x="479376" y="188640"/>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Veselība un riska uzvedība</a:t>
            </a:r>
          </a:p>
        </p:txBody>
      </p:sp>
      <p:pic>
        <p:nvPicPr>
          <p:cNvPr id="8" name="Picture 4" descr="https://upload.wikimedia.org/wikipedia/commons/thumb/8/8f/Flag_of_Estonia.svg/255px-Flag_of_Estoni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950" y="843363"/>
            <a:ext cx="1090362" cy="69270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9" name="Picture 2" descr="http://www.escgold.com/wp-content/uploads/2014/04/Latvia-Flag-300x20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328" y="836712"/>
            <a:ext cx="1049028" cy="69935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 name="Picture 6" descr="https://upload.wikimedia.org/wikipedia/commons/thumb/1/11/Flag_of_Lithuania.svg/2000px-Flag_of_Lithuani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0456" y="846791"/>
            <a:ext cx="1037523" cy="68927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5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360" y="1134036"/>
            <a:ext cx="11521280" cy="5262979"/>
          </a:xfrm>
          <a:prstGeom prst="rect">
            <a:avLst/>
          </a:prstGeom>
        </p:spPr>
        <p:txBody>
          <a:bodyPr wrap="square">
            <a:spAutoFit/>
          </a:bodyPr>
          <a:lstStyle/>
          <a:p>
            <a:pPr marL="285750" indent="-285750">
              <a:buFont typeface="Arial" panose="020B0604020202020204" pitchFamily="34" charset="0"/>
              <a:buChar char="•"/>
            </a:pPr>
            <a:r>
              <a:rPr lang="lv-LV" sz="2400" dirty="0">
                <a:latin typeface="Candara" panose="020E0502030303020204" pitchFamily="34" charset="0"/>
              </a:rPr>
              <a:t>Veselība un riska uzvedība ir tās jomas, kurās Baltijas valstīm atsevišķos aspektos ir vieni no sliktākajiem rādītājiem starptautiskos salīdzinājumos, kas šo jomu ļauj iezīmēt kā vienu no būtiskākajām bērnu attīstības kontekstā.</a:t>
            </a:r>
          </a:p>
          <a:p>
            <a:pPr marL="285750" indent="-285750">
              <a:buFont typeface="Arial" panose="020B0604020202020204" pitchFamily="34" charset="0"/>
              <a:buChar char="•"/>
            </a:pPr>
            <a:r>
              <a:rPr lang="lv-LV" sz="2400" dirty="0">
                <a:latin typeface="Candara" panose="020E0502030303020204" pitchFamily="34" charset="0"/>
              </a:rPr>
              <a:t>Trīs Baltijas valstis ir tās, kurām ir viens no augtākajiem smēķējošo bērnu īpatsvars, - aptuveni 50 % zēnu un 40% meiteņu Baltijas valstīs smēķēt sākuši pirms 13 gadu vecuma. 15 gadīgo vidū Igaunijā ir augstākais rādītājs tiem, kuri ir lietojuši marihuānu (29% zēnu, 19% meiteņu), un Latvijas rādītāji ir tikai nedaudz zemāki (attiecīgi - 23% un 19%). </a:t>
            </a:r>
          </a:p>
          <a:p>
            <a:pPr marL="285750" indent="-285750">
              <a:buFont typeface="Arial" panose="020B0604020202020204" pitchFamily="34" charset="0"/>
              <a:buChar char="•"/>
            </a:pPr>
            <a:r>
              <a:rPr lang="lv-LV" sz="2400" dirty="0">
                <a:latin typeface="Candara" panose="020E0502030303020204" pitchFamily="34" charset="0"/>
              </a:rPr>
              <a:t>Jauniešu un bērnu mirstības rādītāji Lietuvā ir augstākie starp visām (ES) valstīm. Tāpat Latvijai un Lietuvai ir vieni no augstākajiem rādītājiem bērnu traumu gūšanā - aptuveni 60% zēnu un 55% meiteņu gada laikā vismaz reizi apmeklē ārstus gūto traumu dēļ. augsts bērnu un jauniešu mirstības rādītājs (tai skaitā ceļu satiksmes negadījumos), augsts traumu gūšanas rādītājs </a:t>
            </a:r>
            <a:r>
              <a:rPr lang="lv-LV" sz="2400" dirty="0" err="1">
                <a:latin typeface="Candara" panose="020E0502030303020204" pitchFamily="34" charset="0"/>
              </a:rPr>
              <a:t>u.c</a:t>
            </a:r>
            <a:r>
              <a:rPr lang="lv-LV" sz="2400" dirty="0">
                <a:latin typeface="Candara" panose="020E0502030303020204" pitchFamily="34" charset="0"/>
              </a:rPr>
              <a:t>.</a:t>
            </a:r>
          </a:p>
          <a:p>
            <a:pPr marL="285750" indent="-285750">
              <a:buFont typeface="Arial" panose="020B0604020202020204" pitchFamily="34" charset="0"/>
              <a:buChar char="•"/>
            </a:pPr>
            <a:endParaRPr lang="lv-LV" sz="2400" dirty="0">
              <a:latin typeface="Candara" panose="020E0502030303020204" pitchFamily="34" charset="0"/>
            </a:endParaRPr>
          </a:p>
        </p:txBody>
      </p:sp>
      <p:sp>
        <p:nvSpPr>
          <p:cNvPr id="4" name="Rectangle 3"/>
          <p:cNvSpPr/>
          <p:nvPr/>
        </p:nvSpPr>
        <p:spPr>
          <a:xfrm>
            <a:off x="191344" y="764704"/>
            <a:ext cx="1638590" cy="369332"/>
          </a:xfrm>
          <a:prstGeom prst="rect">
            <a:avLst/>
          </a:prstGeom>
        </p:spPr>
        <p:txBody>
          <a:bodyPr wrap="none">
            <a:spAutoFit/>
          </a:bodyPr>
          <a:lstStyle/>
          <a:p>
            <a:pPr lvl="0"/>
            <a:r>
              <a:rPr lang="lv-LV" b="1" dirty="0">
                <a:latin typeface="Candara" panose="020E0502030303020204" pitchFamily="34" charset="0"/>
              </a:rPr>
              <a:t>Statistikas dati</a:t>
            </a:r>
          </a:p>
        </p:txBody>
      </p:sp>
      <p:sp>
        <p:nvSpPr>
          <p:cNvPr id="5" name="Rectangle 2"/>
          <p:cNvSpPr/>
          <p:nvPr/>
        </p:nvSpPr>
        <p:spPr>
          <a:xfrm>
            <a:off x="479376" y="188640"/>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Veselība un riska uzvedība</a:t>
            </a:r>
          </a:p>
        </p:txBody>
      </p:sp>
    </p:spTree>
    <p:extLst>
      <p:ext uri="{BB962C8B-B14F-4D97-AF65-F5344CB8AC3E}">
        <p14:creationId xmlns:p14="http://schemas.microsoft.com/office/powerpoint/2010/main" val="139272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376" y="179929"/>
            <a:ext cx="8424936" cy="584775"/>
          </a:xfrm>
          <a:prstGeom prst="rect">
            <a:avLst/>
          </a:prstGeom>
          <a:noFill/>
        </p:spPr>
        <p:txBody>
          <a:bodyPr wrap="square" rtlCol="0">
            <a:spAutoFit/>
          </a:bodyPr>
          <a:lstStyle/>
          <a:p>
            <a:r>
              <a:rPr lang="lv-LV" sz="3200" b="1" dirty="0">
                <a:solidFill>
                  <a:schemeClr val="bg1"/>
                </a:solidFill>
                <a:latin typeface="Candara" panose="020E0502030303020204" pitchFamily="34" charset="0"/>
              </a:rPr>
              <a:t>Baltijas demogrāfiskais portrets īsumā</a:t>
            </a:r>
          </a:p>
        </p:txBody>
      </p:sp>
      <p:graphicFrame>
        <p:nvGraphicFramePr>
          <p:cNvPr id="3" name="Table 2"/>
          <p:cNvGraphicFramePr>
            <a:graphicFrameLocks noGrp="1"/>
          </p:cNvGraphicFramePr>
          <p:nvPr>
            <p:extLst>
              <p:ext uri="{D42A27DB-BD31-4B8C-83A1-F6EECF244321}">
                <p14:modId xmlns:p14="http://schemas.microsoft.com/office/powerpoint/2010/main" val="144192543"/>
              </p:ext>
            </p:extLst>
          </p:nvPr>
        </p:nvGraphicFramePr>
        <p:xfrm>
          <a:off x="335360" y="908720"/>
          <a:ext cx="11521280" cy="3707120"/>
        </p:xfrm>
        <a:graphic>
          <a:graphicData uri="http://schemas.openxmlformats.org/drawingml/2006/table">
            <a:tbl>
              <a:tblPr>
                <a:tableStyleId>{5C22544A-7EE6-4342-B048-85BDC9FD1C3A}</a:tableStyleId>
              </a:tblPr>
              <a:tblGrid>
                <a:gridCol w="6621959">
                  <a:extLst>
                    <a:ext uri="{9D8B030D-6E8A-4147-A177-3AD203B41FA5}">
                      <a16:colId xmlns:a16="http://schemas.microsoft.com/office/drawing/2014/main" val="20000"/>
                    </a:ext>
                  </a:extLst>
                </a:gridCol>
                <a:gridCol w="1605324">
                  <a:extLst>
                    <a:ext uri="{9D8B030D-6E8A-4147-A177-3AD203B41FA5}">
                      <a16:colId xmlns:a16="http://schemas.microsoft.com/office/drawing/2014/main" val="20001"/>
                    </a:ext>
                  </a:extLst>
                </a:gridCol>
                <a:gridCol w="1713647">
                  <a:extLst>
                    <a:ext uri="{9D8B030D-6E8A-4147-A177-3AD203B41FA5}">
                      <a16:colId xmlns:a16="http://schemas.microsoft.com/office/drawing/2014/main" val="20002"/>
                    </a:ext>
                  </a:extLst>
                </a:gridCol>
                <a:gridCol w="1580350">
                  <a:extLst>
                    <a:ext uri="{9D8B030D-6E8A-4147-A177-3AD203B41FA5}">
                      <a16:colId xmlns:a16="http://schemas.microsoft.com/office/drawing/2014/main" val="20003"/>
                    </a:ext>
                  </a:extLst>
                </a:gridCol>
              </a:tblGrid>
              <a:tr h="720080">
                <a:tc>
                  <a:txBody>
                    <a:bodyPr/>
                    <a:lstStyle/>
                    <a:p>
                      <a:pPr algn="l" fontAlgn="ctr"/>
                      <a:endParaRPr lang="en-US" sz="2400" b="1" i="0" u="none" strike="noStrike" dirty="0">
                        <a:solidFill>
                          <a:srgbClr val="000000"/>
                        </a:solidFill>
                        <a:effectLst/>
                        <a:latin typeface="Calibri"/>
                      </a:endParaRPr>
                    </a:p>
                  </a:txBody>
                  <a:tcPr marL="7620" marR="7620" marT="7620" marB="0" anchor="ctr"/>
                </a:tc>
                <a:tc>
                  <a:txBody>
                    <a:bodyPr/>
                    <a:lstStyle/>
                    <a:p>
                      <a:pPr algn="ctr" fontAlgn="ctr"/>
                      <a:endParaRPr lang="lv-LV" sz="2400" b="0" i="0" u="none" strike="noStrike" dirty="0">
                        <a:solidFill>
                          <a:srgbClr val="000000"/>
                        </a:solidFill>
                        <a:effectLst/>
                        <a:latin typeface="Calibri"/>
                      </a:endParaRPr>
                    </a:p>
                  </a:txBody>
                  <a:tcPr marL="7620" marR="7620" marT="7620" marB="0" anchor="ctr"/>
                </a:tc>
                <a:tc>
                  <a:txBody>
                    <a:bodyPr/>
                    <a:lstStyle/>
                    <a:p>
                      <a:pPr algn="ctr" fontAlgn="ctr"/>
                      <a:endParaRPr lang="lv-LV" sz="2400" b="0" i="0" u="none" strike="noStrike" dirty="0">
                        <a:solidFill>
                          <a:srgbClr val="000000"/>
                        </a:solidFill>
                        <a:effectLst/>
                        <a:latin typeface="Calibri"/>
                      </a:endParaRPr>
                    </a:p>
                  </a:txBody>
                  <a:tcPr marL="7620" marR="7620" marT="7620" marB="0" anchor="ctr"/>
                </a:tc>
                <a:tc>
                  <a:txBody>
                    <a:bodyPr/>
                    <a:lstStyle/>
                    <a:p>
                      <a:pPr algn="ctr" fontAlgn="ctr"/>
                      <a:endParaRPr lang="lv-LV" sz="24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0"/>
                  </a:ext>
                </a:extLst>
              </a:tr>
              <a:tr h="182880">
                <a:tc>
                  <a:txBody>
                    <a:bodyPr/>
                    <a:lstStyle/>
                    <a:p>
                      <a:pPr algn="l" fontAlgn="ctr"/>
                      <a:r>
                        <a:rPr lang="lv-LV" sz="2400" b="1" i="0" u="none" strike="noStrike" dirty="0">
                          <a:solidFill>
                            <a:srgbClr val="000000"/>
                          </a:solidFill>
                          <a:effectLst/>
                          <a:latin typeface="Candara" panose="020E0502030303020204" pitchFamily="34" charset="0"/>
                        </a:rPr>
                        <a:t>Statistikas dati</a:t>
                      </a:r>
                      <a:endParaRPr lang="en-US" sz="2400" b="1"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400" b="0" i="0" u="none" strike="noStrike" dirty="0">
                        <a:solidFill>
                          <a:srgbClr val="000000"/>
                        </a:solidFill>
                        <a:effectLst/>
                        <a:latin typeface="Calibri"/>
                      </a:endParaRPr>
                    </a:p>
                  </a:txBody>
                  <a:tcPr marL="7620" marR="7620" marT="7620" marB="0" anchor="ctr"/>
                </a:tc>
                <a:tc>
                  <a:txBody>
                    <a:bodyPr/>
                    <a:lstStyle/>
                    <a:p>
                      <a:pPr algn="ctr" fontAlgn="ctr"/>
                      <a:endParaRPr lang="lv-LV" sz="2400" b="0" i="0" u="none" strike="noStrike" dirty="0">
                        <a:solidFill>
                          <a:srgbClr val="000000"/>
                        </a:solidFill>
                        <a:effectLst/>
                        <a:latin typeface="Calibri"/>
                      </a:endParaRPr>
                    </a:p>
                  </a:txBody>
                  <a:tcPr marL="7620" marR="7620" marT="7620" marB="0" anchor="ctr"/>
                </a:tc>
                <a:tc>
                  <a:txBody>
                    <a:bodyPr/>
                    <a:lstStyle/>
                    <a:p>
                      <a:pPr algn="ctr" fontAlgn="ctr"/>
                      <a:endParaRPr lang="lv-LV" sz="24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182880">
                <a:tc>
                  <a:txBody>
                    <a:bodyPr/>
                    <a:lstStyle/>
                    <a:p>
                      <a:pPr algn="l" fontAlgn="ctr"/>
                      <a:r>
                        <a:rPr lang="lv-LV" sz="2400" u="none" strike="noStrike" dirty="0">
                          <a:effectLst/>
                          <a:latin typeface="Candara" panose="020E0502030303020204" pitchFamily="34" charset="0"/>
                        </a:rPr>
                        <a:t>Tautas attīstības indekss</a:t>
                      </a:r>
                      <a:r>
                        <a:rPr lang="lv-LV" sz="2400" u="none" strike="noStrike" baseline="0" dirty="0">
                          <a:effectLst/>
                          <a:latin typeface="Candara" panose="020E0502030303020204" pitchFamily="34" charset="0"/>
                        </a:rPr>
                        <a:t> </a:t>
                      </a:r>
                      <a:r>
                        <a:rPr lang="en-US" sz="2400" u="none" strike="noStrike" dirty="0">
                          <a:effectLst/>
                          <a:latin typeface="Candara" panose="020E0502030303020204" pitchFamily="34" charset="0"/>
                        </a:rPr>
                        <a:t>(UNDP)</a:t>
                      </a:r>
                      <a:r>
                        <a:rPr lang="lv-LV" sz="2400" u="none" strike="noStrike" dirty="0">
                          <a:effectLst/>
                          <a:latin typeface="Candara" panose="020E0502030303020204" pitchFamily="34" charset="0"/>
                        </a:rPr>
                        <a:t>*</a:t>
                      </a:r>
                      <a:endParaRPr lang="en-US"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30</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44</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37</a:t>
                      </a:r>
                      <a:endParaRPr lang="lv-LV" sz="24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2"/>
                  </a:ext>
                </a:extLst>
              </a:tr>
              <a:tr h="182880">
                <a:tc>
                  <a:txBody>
                    <a:bodyPr/>
                    <a:lstStyle/>
                    <a:p>
                      <a:pPr algn="l" fontAlgn="ctr"/>
                      <a:r>
                        <a:rPr lang="lv-LV" sz="2400" u="none" strike="noStrike" dirty="0">
                          <a:effectLst/>
                          <a:latin typeface="Candara" panose="020E0502030303020204" pitchFamily="34" charset="0"/>
                        </a:rPr>
                        <a:t>Iedzīvotāju skaits</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1 315 944</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a:effectLst/>
                          <a:latin typeface="Candara" panose="020E0502030303020204" pitchFamily="34" charset="0"/>
                        </a:rPr>
                        <a:t>1 968 957</a:t>
                      </a:r>
                      <a:endParaRPr lang="lv-LV" sz="24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2 888 558</a:t>
                      </a:r>
                      <a:endParaRPr lang="lv-LV" sz="24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3"/>
                  </a:ext>
                </a:extLst>
              </a:tr>
              <a:tr h="289168">
                <a:tc>
                  <a:txBody>
                    <a:bodyPr/>
                    <a:lstStyle/>
                    <a:p>
                      <a:pPr algn="l" fontAlgn="ctr"/>
                      <a:r>
                        <a:rPr lang="lv-LV" sz="2400" u="none" strike="noStrike" dirty="0">
                          <a:effectLst/>
                          <a:latin typeface="Candara" panose="020E0502030303020204" pitchFamily="34" charset="0"/>
                        </a:rPr>
                        <a:t>Dzimstība uz 1 sievieti</a:t>
                      </a:r>
                      <a:endParaRPr lang="en-US"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1.58</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a:effectLst/>
                          <a:latin typeface="Candara" panose="020E0502030303020204" pitchFamily="34" charset="0"/>
                        </a:rPr>
                        <a:t>1.70</a:t>
                      </a:r>
                      <a:endParaRPr lang="lv-LV" sz="24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1.70</a:t>
                      </a:r>
                      <a:endParaRPr lang="lv-LV" sz="24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4"/>
                  </a:ext>
                </a:extLst>
              </a:tr>
              <a:tr h="182880">
                <a:tc>
                  <a:txBody>
                    <a:bodyPr/>
                    <a:lstStyle/>
                    <a:p>
                      <a:pPr algn="l" fontAlgn="ctr"/>
                      <a:r>
                        <a:rPr lang="lv-LV" sz="2400" u="none" strike="noStrike" dirty="0">
                          <a:effectLst/>
                          <a:latin typeface="Candara" panose="020E0502030303020204" pitchFamily="34" charset="0"/>
                        </a:rPr>
                        <a:t>Bērnu skaits </a:t>
                      </a:r>
                      <a:r>
                        <a:rPr lang="en-US" sz="2400" u="none" strike="noStrike" dirty="0">
                          <a:effectLst/>
                          <a:latin typeface="Candara" panose="020E0502030303020204" pitchFamily="34" charset="0"/>
                        </a:rPr>
                        <a:t>(0-18 </a:t>
                      </a:r>
                      <a:r>
                        <a:rPr lang="lv-LV" sz="2400" u="none" strike="noStrike" dirty="0" err="1">
                          <a:effectLst/>
                          <a:latin typeface="Candara" panose="020E0502030303020204" pitchFamily="34" charset="0"/>
                        </a:rPr>
                        <a:t>g.v</a:t>
                      </a:r>
                      <a:r>
                        <a:rPr lang="lv-LV" sz="2400" u="none" strike="noStrike" dirty="0">
                          <a:effectLst/>
                          <a:latin typeface="Candara" panose="020E0502030303020204" pitchFamily="34" charset="0"/>
                        </a:rPr>
                        <a:t>.)</a:t>
                      </a:r>
                      <a:endParaRPr lang="en-US"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258 835</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369 085</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551 610</a:t>
                      </a:r>
                      <a:endParaRPr lang="lv-LV" sz="24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5"/>
                  </a:ext>
                </a:extLst>
              </a:tr>
              <a:tr h="182880">
                <a:tc>
                  <a:txBody>
                    <a:bodyPr/>
                    <a:lstStyle/>
                    <a:p>
                      <a:pPr algn="l" fontAlgn="ctr"/>
                      <a:r>
                        <a:rPr lang="lv-LV" sz="2400" u="none" strike="noStrike" dirty="0">
                          <a:effectLst/>
                          <a:latin typeface="Candara" panose="020E0502030303020204" pitchFamily="34" charset="0"/>
                        </a:rPr>
                        <a:t>Bērnu % pret kopējo</a:t>
                      </a:r>
                      <a:r>
                        <a:rPr lang="lv-LV" sz="2400" u="none" strike="noStrike" baseline="0" dirty="0">
                          <a:effectLst/>
                          <a:latin typeface="Candara" panose="020E0502030303020204" pitchFamily="34" charset="0"/>
                        </a:rPr>
                        <a:t> iedzīvotāju skaitu </a:t>
                      </a:r>
                      <a:r>
                        <a:rPr lang="en-US" sz="2400" u="none" strike="noStrike" dirty="0">
                          <a:effectLst/>
                          <a:latin typeface="Candara" panose="020E0502030303020204" pitchFamily="34" charset="0"/>
                        </a:rPr>
                        <a:t>(0-18 </a:t>
                      </a:r>
                      <a:r>
                        <a:rPr lang="lv-LV" sz="2400" u="none" strike="noStrike" dirty="0" err="1">
                          <a:effectLst/>
                          <a:latin typeface="Candara" panose="020E0502030303020204" pitchFamily="34" charset="0"/>
                        </a:rPr>
                        <a:t>g.v</a:t>
                      </a:r>
                      <a:r>
                        <a:rPr lang="lv-LV" sz="2400" u="none" strike="noStrike" dirty="0">
                          <a:effectLst/>
                          <a:latin typeface="Candara" panose="020E0502030303020204" pitchFamily="34" charset="0"/>
                        </a:rPr>
                        <a:t>.</a:t>
                      </a:r>
                      <a:r>
                        <a:rPr lang="en-US" sz="2400" u="none" strike="noStrike" dirty="0">
                          <a:effectLst/>
                          <a:latin typeface="Candara" panose="020E0502030303020204" pitchFamily="34" charset="0"/>
                        </a:rPr>
                        <a:t>)</a:t>
                      </a:r>
                      <a:endParaRPr lang="en-US"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20</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19</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19</a:t>
                      </a:r>
                      <a:endParaRPr lang="lv-LV" sz="24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6"/>
                  </a:ext>
                </a:extLst>
              </a:tr>
              <a:tr h="182880">
                <a:tc>
                  <a:txBody>
                    <a:bodyPr/>
                    <a:lstStyle/>
                    <a:p>
                      <a:pPr algn="l" fontAlgn="ctr"/>
                      <a:r>
                        <a:rPr lang="lv-LV" sz="2400" u="none" strike="noStrike" dirty="0">
                          <a:effectLst/>
                          <a:latin typeface="Candara" panose="020E0502030303020204" pitchFamily="34" charset="0"/>
                        </a:rPr>
                        <a:t>Emigrējušo bērnu skaits</a:t>
                      </a:r>
                      <a:r>
                        <a:rPr lang="en-US" sz="2400" u="none" strike="noStrike" dirty="0">
                          <a:effectLst/>
                          <a:latin typeface="Candara" panose="020E0502030303020204" pitchFamily="34" charset="0"/>
                        </a:rPr>
                        <a:t> (0-18 </a:t>
                      </a:r>
                      <a:r>
                        <a:rPr lang="lv-LV" sz="2400" u="none" strike="noStrike" dirty="0" err="1">
                          <a:effectLst/>
                          <a:latin typeface="Candara" panose="020E0502030303020204" pitchFamily="34" charset="0"/>
                        </a:rPr>
                        <a:t>g.v</a:t>
                      </a:r>
                      <a:r>
                        <a:rPr lang="en-US" sz="2400" u="none" strike="noStrike" dirty="0">
                          <a:effectLst/>
                          <a:latin typeface="Candara" panose="020E0502030303020204" pitchFamily="34" charset="0"/>
                        </a:rPr>
                        <a:t>)</a:t>
                      </a:r>
                      <a:r>
                        <a:rPr lang="lv-LV" sz="2400" u="none" strike="noStrike" dirty="0">
                          <a:effectLst/>
                          <a:latin typeface="Candara" panose="020E0502030303020204" pitchFamily="34" charset="0"/>
                        </a:rPr>
                        <a:t>- skaitļos</a:t>
                      </a:r>
                      <a:endParaRPr lang="en-US"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1 471</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3 210</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u="none" strike="noStrike" dirty="0">
                          <a:effectLst/>
                          <a:latin typeface="Candara" panose="020E0502030303020204" pitchFamily="34" charset="0"/>
                        </a:rPr>
                        <a:t>6 777</a:t>
                      </a:r>
                      <a:endParaRPr lang="lv-LV" sz="24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7"/>
                  </a:ext>
                </a:extLst>
              </a:tr>
              <a:tr h="182880">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lv-LV" sz="2400" u="none" strike="noStrike" dirty="0">
                          <a:effectLst/>
                          <a:latin typeface="Candara" panose="020E0502030303020204" pitchFamily="34" charset="0"/>
                        </a:rPr>
                        <a:t>Emigrējušo bērnu skaits</a:t>
                      </a:r>
                      <a:r>
                        <a:rPr lang="en-US" sz="2400" u="none" strike="noStrike" dirty="0">
                          <a:effectLst/>
                          <a:latin typeface="Candara" panose="020E0502030303020204" pitchFamily="34" charset="0"/>
                        </a:rPr>
                        <a:t> (0-18 </a:t>
                      </a:r>
                      <a:r>
                        <a:rPr lang="lv-LV" sz="2400" u="none" strike="noStrike" dirty="0" err="1">
                          <a:effectLst/>
                          <a:latin typeface="Candara" panose="020E0502030303020204" pitchFamily="34" charset="0"/>
                        </a:rPr>
                        <a:t>g.v</a:t>
                      </a:r>
                      <a:r>
                        <a:rPr lang="en-US" sz="2400" u="none" strike="noStrike" dirty="0">
                          <a:effectLst/>
                          <a:latin typeface="Candara" panose="020E0502030303020204" pitchFamily="34" charset="0"/>
                        </a:rPr>
                        <a:t>)</a:t>
                      </a:r>
                      <a:r>
                        <a:rPr lang="lv-LV" sz="2400" u="none" strike="noStrike" dirty="0">
                          <a:effectLst/>
                          <a:latin typeface="Candara" panose="020E0502030303020204" pitchFamily="34" charset="0"/>
                        </a:rPr>
                        <a:t>-  %</a:t>
                      </a:r>
                      <a:endParaRPr lang="en-US"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1 %</a:t>
                      </a: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1</a:t>
                      </a:r>
                      <a:r>
                        <a:rPr lang="lv-LV" sz="2400" b="0" i="0" u="none" strike="noStrike" baseline="0" dirty="0">
                          <a:solidFill>
                            <a:srgbClr val="000000"/>
                          </a:solidFill>
                          <a:effectLst/>
                          <a:latin typeface="Candara" panose="020E0502030303020204" pitchFamily="34" charset="0"/>
                        </a:rPr>
                        <a:t> %</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1 %</a:t>
                      </a:r>
                    </a:p>
                  </a:txBody>
                  <a:tcPr marL="7620" marR="7620" marT="7620" marB="0" anchor="ctr"/>
                </a:tc>
                <a:extLst>
                  <a:ext uri="{0D108BD9-81ED-4DB2-BD59-A6C34878D82A}">
                    <a16:rowId xmlns:a16="http://schemas.microsoft.com/office/drawing/2014/main" val="10008"/>
                  </a:ext>
                </a:extLst>
              </a:tr>
            </a:tbl>
          </a:graphicData>
        </a:graphic>
      </p:graphicFrame>
      <p:pic>
        <p:nvPicPr>
          <p:cNvPr id="9" name="Picture 4" descr="https://upload.wikimedia.org/wikipedia/commons/thumb/8/8f/Flag_of_Estonia.svg/255px-Flag_of_Estoni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6953" y="795513"/>
            <a:ext cx="1246803" cy="79208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 name="Picture 2" descr="http://www.escgold.com/wp-content/uploads/2014/04/Latvia-Flag-300x20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2304" y="786172"/>
            <a:ext cx="1199538" cy="79969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1" name="Picture 6" descr="https://upload.wikimedia.org/wikipedia/commons/thumb/1/11/Flag_of_Lithuania.svg/2000px-Flag_of_Lithuani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4234" y="795511"/>
            <a:ext cx="1186382" cy="78816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84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179929"/>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Kopējie secinājumi</a:t>
            </a:r>
          </a:p>
        </p:txBody>
      </p:sp>
      <p:sp>
        <p:nvSpPr>
          <p:cNvPr id="3" name="TextBox 2"/>
          <p:cNvSpPr txBox="1"/>
          <p:nvPr/>
        </p:nvSpPr>
        <p:spPr>
          <a:xfrm>
            <a:off x="623392" y="836713"/>
            <a:ext cx="11161240" cy="5755422"/>
          </a:xfrm>
          <a:prstGeom prst="rect">
            <a:avLst/>
          </a:prstGeom>
          <a:noFill/>
          <a:ln>
            <a:noFill/>
          </a:ln>
        </p:spPr>
        <p:txBody>
          <a:bodyPr wrap="square" rtlCol="0">
            <a:spAutoFit/>
          </a:bodyPr>
          <a:lstStyle/>
          <a:p>
            <a:r>
              <a:rPr lang="lv-LV" sz="1600" b="1" dirty="0">
                <a:latin typeface="Candara" panose="020E0502030303020204" pitchFamily="34" charset="0"/>
                <a:sym typeface="Wingdings" panose="05000000000000000000" pitchFamily="2" charset="2"/>
              </a:rPr>
              <a:t>JĀ - LABSAJŪTA IR SUBJEKTĪVA UN ADAPTĪVA</a:t>
            </a:r>
            <a:r>
              <a:rPr lang="lv-LV" sz="1600" dirty="0">
                <a:latin typeface="Candara" panose="020E0502030303020204" pitchFamily="34" charset="0"/>
                <a:sym typeface="Wingdings" panose="05000000000000000000" pitchFamily="2" charset="2"/>
              </a:rPr>
              <a:t>, </a:t>
            </a:r>
            <a:r>
              <a:rPr lang="lv-LV" sz="1600" b="1" dirty="0">
                <a:latin typeface="Candara" panose="020E0502030303020204" pitchFamily="34" charset="0"/>
                <a:sym typeface="Wingdings" panose="05000000000000000000" pitchFamily="2" charset="2"/>
              </a:rPr>
              <a:t>bet</a:t>
            </a:r>
            <a:r>
              <a:rPr lang="lv-LV" sz="1600" dirty="0">
                <a:latin typeface="Candara" panose="020E0502030303020204" pitchFamily="34" charset="0"/>
                <a:sym typeface="Wingdings" panose="05000000000000000000" pitchFamily="2" charset="2"/>
              </a:rPr>
              <a:t> – investīcijas bērnu izglītībā, veselībā un vai vecāku prasmju uzlabošanā palīdz ilgtermiņa labsajūtas nodrošināšanai, jo dod iespēju bērniem realizēt savu potenciālu neatkarīgi no ģimenes sociālā un materiālā statusa</a:t>
            </a:r>
          </a:p>
          <a:p>
            <a:endParaRPr lang="lv-LV" sz="1600" b="1" dirty="0">
              <a:latin typeface="Candara" panose="020E0502030303020204" pitchFamily="34" charset="0"/>
              <a:sym typeface="Wingdings" panose="05000000000000000000" pitchFamily="2" charset="2"/>
            </a:endParaRPr>
          </a:p>
          <a:p>
            <a:r>
              <a:rPr lang="lv-LV" sz="1600" b="1" dirty="0">
                <a:latin typeface="Candara" panose="020E0502030303020204" pitchFamily="34" charset="0"/>
              </a:rPr>
              <a:t>LABSAJŪTA VS «CIETIE FAKTI» </a:t>
            </a:r>
            <a:r>
              <a:rPr lang="lv-LV" sz="1600" dirty="0">
                <a:latin typeface="Candara" panose="020E0502030303020204" pitchFamily="34" charset="0"/>
              </a:rPr>
              <a:t>Ir būtiski sabiedrībā veicināt </a:t>
            </a:r>
            <a:r>
              <a:rPr lang="lv-LV" sz="1600" dirty="0" err="1">
                <a:latin typeface="Candara" panose="020E0502030303020204" pitchFamily="34" charset="0"/>
              </a:rPr>
              <a:t>disusiju</a:t>
            </a:r>
            <a:r>
              <a:rPr lang="lv-LV" sz="1600" dirty="0">
                <a:latin typeface="Candara" panose="020E0502030303020204" pitchFamily="34" charset="0"/>
              </a:rPr>
              <a:t> par to, vai mums ir svarīgi tiekties pēc formāliem sasniegumiem (izglītībā) uz bērnu labsajūtas rēķina.  I</a:t>
            </a:r>
            <a:r>
              <a:rPr lang="lv-LV" sz="1600" dirty="0">
                <a:latin typeface="Candara" panose="020E0502030303020204" pitchFamily="34" charset="0"/>
                <a:sym typeface="Wingdings" panose="05000000000000000000" pitchFamily="2" charset="2"/>
              </a:rPr>
              <a:t>gaunija pārējo abu Baltijas valstu starpā pozitīvi </a:t>
            </a:r>
            <a:r>
              <a:rPr lang="lv-LV" sz="1600" dirty="0" err="1">
                <a:latin typeface="Candara" panose="020E0502030303020204" pitchFamily="34" charset="0"/>
                <a:sym typeface="Wingdings" panose="05000000000000000000" pitchFamily="2" charset="2"/>
              </a:rPr>
              <a:t>atšķirās</a:t>
            </a:r>
            <a:r>
              <a:rPr lang="lv-LV" sz="1600" dirty="0">
                <a:latin typeface="Candara" panose="020E0502030303020204" pitchFamily="34" charset="0"/>
                <a:sym typeface="Wingdings" panose="05000000000000000000" pitchFamily="2" charset="2"/>
              </a:rPr>
              <a:t> ar to, ka bērnu labsajūta kā tēma ir ietverta dažādās valsts līmeņa stratēģijās un politikas dokumentos. EE arī ir vienīgā no 3 Baltijas valstīm, kas izveidojusi atsevišķus labsajūtas indikatorus nacionālajā statistikā kā arī veikusi bērnu labsajūtas izpēti (Tartu universitātes pētījums 2015.g. ) </a:t>
            </a:r>
          </a:p>
          <a:p>
            <a:endParaRPr lang="lv-LV" sz="1600" b="1" dirty="0">
              <a:latin typeface="Candara" panose="020E0502030303020204" pitchFamily="34" charset="0"/>
            </a:endParaRPr>
          </a:p>
          <a:p>
            <a:r>
              <a:rPr lang="lv-LV" sz="1600" b="1" dirty="0">
                <a:latin typeface="Candara" panose="020E0502030303020204" pitchFamily="34" charset="0"/>
              </a:rPr>
              <a:t>STRATĒĢIJA «&amp; RĪCĪBPOLITIKA -  FAKTOS vai «PIEPRASĪJUMĀ» BALSTĪTA?  </a:t>
            </a:r>
            <a:r>
              <a:rPr lang="lv-LV" sz="1600" dirty="0">
                <a:latin typeface="Candara" panose="020E0502030303020204" pitchFamily="34" charset="0"/>
              </a:rPr>
              <a:t>Padziļināti pētījumi par bērnu labsajūtu  un to ietekmējošiem faktoriem palīdz veidot pamatotu,  pārdomātu politiku &amp; analizēt tās ietekmi</a:t>
            </a:r>
            <a:r>
              <a:rPr lang="lv-LV" sz="1600" b="1" dirty="0">
                <a:latin typeface="Candara" panose="020E0502030303020204" pitchFamily="34" charset="0"/>
              </a:rPr>
              <a:t>. </a:t>
            </a:r>
            <a:r>
              <a:rPr lang="lv-LV" sz="1600" dirty="0">
                <a:latin typeface="Candara" panose="020E0502030303020204" pitchFamily="34" charset="0"/>
              </a:rPr>
              <a:t>Tas mazinātu riskus, ka politikas dienas kārtībā  nokļūst «</a:t>
            </a:r>
            <a:r>
              <a:rPr lang="lv-LV" sz="1600" dirty="0" err="1">
                <a:latin typeface="Candara" panose="020E0502030303020204" pitchFamily="34" charset="0"/>
              </a:rPr>
              <a:t>pseido-problēmas»</a:t>
            </a:r>
            <a:r>
              <a:rPr lang="lv-LV" sz="1600" dirty="0">
                <a:latin typeface="Candara" panose="020E0502030303020204" pitchFamily="34" charset="0"/>
              </a:rPr>
              <a:t> , kā piemēram, pārspīlētā uzmanība un likumu izmaiņas saistībā ar </a:t>
            </a:r>
            <a:r>
              <a:rPr lang="lv-LV" sz="1600" dirty="0" err="1">
                <a:latin typeface="Candara" panose="020E0502030303020204" pitchFamily="34" charset="0"/>
              </a:rPr>
              <a:t>soft-drinku</a:t>
            </a:r>
            <a:r>
              <a:rPr lang="lv-LV" sz="1600" dirty="0">
                <a:latin typeface="Candara" panose="020E0502030303020204" pitchFamily="34" charset="0"/>
              </a:rPr>
              <a:t> lietošanu vai ka politikas prioritātes neatbilstību reālajām sabiedrības vajadzībām vai dinamikai. </a:t>
            </a:r>
          </a:p>
          <a:p>
            <a:r>
              <a:rPr lang="lv-LV" sz="1600" dirty="0">
                <a:latin typeface="Candara" panose="020E0502030303020204" pitchFamily="34" charset="0"/>
              </a:rPr>
              <a:t>Šobrīd gan pastāv daži ierobežojumi, </a:t>
            </a:r>
            <a:r>
              <a:rPr lang="lv-LV" sz="1600" dirty="0" err="1">
                <a:latin typeface="Candara" panose="020E0502030303020204" pitchFamily="34" charset="0"/>
              </a:rPr>
              <a:t>piem</a:t>
            </a:r>
            <a:r>
              <a:rPr lang="lv-LV" sz="1600" dirty="0">
                <a:latin typeface="Candara" panose="020E0502030303020204" pitchFamily="34" charset="0"/>
              </a:rPr>
              <a:t>. datu bāzes nav integrētas, kā dēļ šobrīd praktiski nav iespējams analizēt dažādu faktoru savstarpējo korelāciju, </a:t>
            </a:r>
            <a:r>
              <a:rPr lang="lv-LV" sz="1600" dirty="0" err="1">
                <a:latin typeface="Candara" panose="020E0502030303020204" pitchFamily="34" charset="0"/>
              </a:rPr>
              <a:t>piem</a:t>
            </a:r>
            <a:r>
              <a:rPr lang="lv-LV" sz="1600" dirty="0">
                <a:latin typeface="Candara" panose="020E0502030303020204" pitchFamily="34" charset="0"/>
              </a:rPr>
              <a:t>. vai un kā nabadzības, slikti sadzīves apstākļi ietekmē bērna subjektīvo labsajūtu un viņa sasniegumus izglītībā </a:t>
            </a:r>
            <a:r>
              <a:rPr lang="lv-LV" sz="1600" dirty="0" err="1">
                <a:latin typeface="Candara" panose="020E0502030303020204" pitchFamily="34" charset="0"/>
              </a:rPr>
              <a:t>utml</a:t>
            </a:r>
            <a:r>
              <a:rPr lang="lv-LV" sz="1600" dirty="0">
                <a:latin typeface="Candara" panose="020E0502030303020204" pitchFamily="34" charset="0"/>
              </a:rPr>
              <a:t>. Tomēr  jau šobrīd </a:t>
            </a:r>
            <a:r>
              <a:rPr lang="lv-LV" sz="1600" dirty="0">
                <a:latin typeface="Candara" panose="020E0502030303020204" pitchFamily="34" charset="0"/>
                <a:sym typeface="Wingdings" panose="05000000000000000000" pitchFamily="2" charset="2"/>
              </a:rPr>
              <a:t>bērnu labsajūtas aptauja palīdz izgaismot kopējās tendences, </a:t>
            </a:r>
            <a:r>
              <a:rPr lang="lv-LV" sz="1600" dirty="0" err="1">
                <a:latin typeface="Candara" panose="020E0502030303020204" pitchFamily="34" charset="0"/>
                <a:sym typeface="Wingdings" panose="05000000000000000000" pitchFamily="2" charset="2"/>
              </a:rPr>
              <a:t>piem</a:t>
            </a:r>
            <a:r>
              <a:rPr lang="lv-LV" sz="1600" dirty="0">
                <a:latin typeface="Candara" panose="020E0502030303020204" pitchFamily="34" charset="0"/>
                <a:sym typeface="Wingdings" panose="05000000000000000000" pitchFamily="2" charset="2"/>
              </a:rPr>
              <a:t>. problēmas izglītības segmentā </a:t>
            </a:r>
            <a:r>
              <a:rPr lang="lv-LV" sz="1600" dirty="0" err="1">
                <a:latin typeface="Candara" panose="020E0502030303020204" pitchFamily="34" charset="0"/>
                <a:sym typeface="Wingdings" panose="05000000000000000000" pitchFamily="2" charset="2"/>
              </a:rPr>
              <a:t>piem</a:t>
            </a:r>
            <a:r>
              <a:rPr lang="lv-LV" sz="1600" dirty="0">
                <a:latin typeface="Candara" panose="020E0502030303020204" pitchFamily="34" charset="0"/>
                <a:sym typeface="Wingdings" panose="05000000000000000000" pitchFamily="2" charset="2"/>
              </a:rPr>
              <a:t>. pārslodzi, vai vardarbīgas bērnu audzināšanas metodes un attiecīgi reaģēt caur </a:t>
            </a:r>
            <a:r>
              <a:rPr lang="lv-LV" sz="1600" dirty="0" err="1">
                <a:latin typeface="Candara" panose="020E0502030303020204" pitchFamily="34" charset="0"/>
                <a:sym typeface="Wingdings" panose="05000000000000000000" pitchFamily="2" charset="2"/>
              </a:rPr>
              <a:t>rīcībpolitikām</a:t>
            </a:r>
            <a:endParaRPr lang="lv-LV" sz="1600" dirty="0">
              <a:latin typeface="Candara" panose="020E0502030303020204" pitchFamily="34" charset="0"/>
              <a:sym typeface="Wingdings" panose="05000000000000000000" pitchFamily="2" charset="2"/>
            </a:endParaRPr>
          </a:p>
          <a:p>
            <a:r>
              <a:rPr lang="lv-LV" sz="1600" b="1" dirty="0">
                <a:latin typeface="Candara" panose="020E0502030303020204" pitchFamily="34" charset="0"/>
                <a:sym typeface="Wingdings" panose="05000000000000000000" pitchFamily="2" charset="2"/>
              </a:rPr>
              <a:t>****************************************************************************************************</a:t>
            </a:r>
          </a:p>
          <a:p>
            <a:r>
              <a:rPr lang="lv-LV" sz="1600" b="1" dirty="0">
                <a:latin typeface="Candara" panose="020E0502030303020204" pitchFamily="34" charset="0"/>
                <a:sym typeface="Wingdings" panose="05000000000000000000" pitchFamily="2" charset="2"/>
              </a:rPr>
              <a:t>PĀRDOMĀM</a:t>
            </a:r>
            <a:r>
              <a:rPr lang="lv-LV" sz="1600" dirty="0">
                <a:latin typeface="Candara" panose="020E0502030303020204" pitchFamily="34" charset="0"/>
                <a:sym typeface="Wingdings" panose="05000000000000000000" pitchFamily="2" charset="2"/>
              </a:rPr>
              <a:t>: Visas 3 Baltijas valstis riskē zaudēt daļu sava vērtīgā nākotnes </a:t>
            </a:r>
            <a:r>
              <a:rPr lang="lv-LV" sz="1600" dirty="0" err="1">
                <a:latin typeface="Candara" panose="020E0502030303020204" pitchFamily="34" charset="0"/>
                <a:sym typeface="Wingdings" panose="05000000000000000000" pitchFamily="2" charset="2"/>
              </a:rPr>
              <a:t>cilvēkkapitāla</a:t>
            </a:r>
            <a:r>
              <a:rPr lang="lv-LV" sz="1600" dirty="0">
                <a:latin typeface="Candara" panose="020E0502030303020204" pitchFamily="34" charset="0"/>
                <a:sym typeface="Wingdings" panose="05000000000000000000" pitchFamily="2" charset="2"/>
              </a:rPr>
              <a:t> </a:t>
            </a:r>
            <a:r>
              <a:rPr lang="lv-LV" sz="1600" b="1" dirty="0">
                <a:latin typeface="Candara" panose="020E0502030303020204" pitchFamily="34" charset="0"/>
                <a:sym typeface="Wingdings" panose="05000000000000000000" pitchFamily="2" charset="2"/>
              </a:rPr>
              <a:t>– </a:t>
            </a:r>
            <a:r>
              <a:rPr lang="lv-LV" sz="1600" dirty="0">
                <a:latin typeface="Candara" panose="020E0502030303020204" pitchFamily="34" charset="0"/>
                <a:sym typeface="Wingdings" panose="05000000000000000000" pitchFamily="2" charset="2"/>
              </a:rPr>
              <a:t>gan «fiziski»  - caur ģimeņu ar bērniem emigrāciju (1-2 % gadā) , gan «sociāli» - dēļ bērnu attīstībai nelabvēlīgiem sociāli- ekonomiskiem faktoriem vai sistēmiskām nepilnībām  veselības aprūpē, izglītībā kā arī sociālajā aizsardzībā (bērni ārpusģimenes aprūpē ; bērni, kuru vajadzības ģimenē netiek pietiekami nodrošinātas, kas kopā sastāda vēl aptuveni  </a:t>
            </a:r>
            <a:r>
              <a:rPr lang="lv-LV" sz="1600" b="1" dirty="0">
                <a:latin typeface="Candara" panose="020E0502030303020204" pitchFamily="34" charset="0"/>
                <a:sym typeface="Wingdings" panose="05000000000000000000" pitchFamily="2" charset="2"/>
              </a:rPr>
              <a:t>6 % </a:t>
            </a:r>
            <a:r>
              <a:rPr lang="lv-LV" sz="1600" dirty="0">
                <a:latin typeface="Candara" panose="020E0502030303020204" pitchFamily="34" charset="0"/>
                <a:sym typeface="Wingdings" panose="05000000000000000000" pitchFamily="2" charset="2"/>
              </a:rPr>
              <a:t>no kopējā bērnu skaita) </a:t>
            </a:r>
            <a:endParaRPr lang="lv-LV" sz="1600" b="1" dirty="0">
              <a:latin typeface="Candara" panose="020E0502030303020204" pitchFamily="34" charset="0"/>
            </a:endParaRPr>
          </a:p>
        </p:txBody>
      </p:sp>
    </p:spTree>
    <p:extLst>
      <p:ext uri="{BB962C8B-B14F-4D97-AF65-F5344CB8AC3E}">
        <p14:creationId xmlns:p14="http://schemas.microsoft.com/office/powerpoint/2010/main" val="398277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2063640" y="692696"/>
            <a:ext cx="7772040" cy="3816424"/>
          </a:xfrm>
          <a:prstGeom prst="rect">
            <a:avLst/>
          </a:prstGeom>
        </p:spPr>
        <p:txBody>
          <a:bodyPr anchor="b"/>
          <a:lstStyle/>
          <a:p>
            <a:pPr algn="ctr">
              <a:lnSpc>
                <a:spcPct val="100000"/>
              </a:lnSpc>
            </a:pPr>
            <a:r>
              <a:rPr lang="en-US" dirty="0"/>
              <a:t> 
</a:t>
            </a:r>
            <a:endParaRPr dirty="0"/>
          </a:p>
        </p:txBody>
      </p:sp>
      <p:sp>
        <p:nvSpPr>
          <p:cNvPr id="103" name="TextShape 2"/>
          <p:cNvSpPr txBox="1"/>
          <p:nvPr/>
        </p:nvSpPr>
        <p:spPr>
          <a:xfrm>
            <a:off x="1775520" y="1268760"/>
            <a:ext cx="8640960" cy="2304256"/>
          </a:xfrm>
          <a:prstGeom prst="rect">
            <a:avLst/>
          </a:prstGeom>
        </p:spPr>
        <p:txBody>
          <a:bodyPr/>
          <a:lstStyle/>
          <a:p>
            <a:pPr algn="ctr">
              <a:lnSpc>
                <a:spcPct val="100000"/>
              </a:lnSpc>
            </a:pPr>
            <a:endParaRPr lang="en-US" sz="3600" dirty="0">
              <a:solidFill>
                <a:srgbClr val="FFFFFF"/>
              </a:solidFill>
              <a:latin typeface="Candara" panose="020E0502030303020204" pitchFamily="34" charset="0"/>
            </a:endParaRPr>
          </a:p>
          <a:p>
            <a:pPr algn="ctr">
              <a:lnSpc>
                <a:spcPct val="100000"/>
              </a:lnSpc>
            </a:pPr>
            <a:r>
              <a:rPr lang="lv-LV" sz="2000" b="1" dirty="0" err="1">
                <a:latin typeface="Candara" panose="020E0502030303020204" pitchFamily="34" charset="0"/>
              </a:rPr>
              <a:t>Kontakt</a:t>
            </a:r>
            <a:r>
              <a:rPr lang="en-US" sz="2000" b="1" dirty="0" err="1">
                <a:latin typeface="Candara" panose="020E0502030303020204" pitchFamily="34" charset="0"/>
              </a:rPr>
              <a:t>i</a:t>
            </a:r>
            <a:r>
              <a:rPr lang="lv-LV" sz="2000" b="1" dirty="0" err="1">
                <a:latin typeface="Candara" panose="020E0502030303020204" pitchFamily="34" charset="0"/>
              </a:rPr>
              <a:t>em</a:t>
            </a:r>
            <a:r>
              <a:rPr lang="lv-LV" sz="2000" b="1" dirty="0">
                <a:latin typeface="Candara" panose="020E0502030303020204" pitchFamily="34" charset="0"/>
              </a:rPr>
              <a:t> un papildu i</a:t>
            </a:r>
            <a:r>
              <a:rPr lang="en-US" sz="2000" b="1" dirty="0" err="1">
                <a:latin typeface="Candara" panose="020E0502030303020204" pitchFamily="34" charset="0"/>
              </a:rPr>
              <a:t>nform</a:t>
            </a:r>
            <a:r>
              <a:rPr lang="lv-LV" sz="2000" b="1" dirty="0" err="1">
                <a:latin typeface="Candara" panose="020E0502030303020204" pitchFamily="34" charset="0"/>
              </a:rPr>
              <a:t>ācijai</a:t>
            </a:r>
            <a:r>
              <a:rPr lang="lv-LV" sz="2000" b="1" dirty="0">
                <a:latin typeface="Candara" panose="020E0502030303020204" pitchFamily="34" charset="0"/>
              </a:rPr>
              <a:t> par pētījumu</a:t>
            </a:r>
            <a:r>
              <a:rPr lang="en-US" sz="2000" b="1" dirty="0">
                <a:latin typeface="Candara" panose="020E0502030303020204" pitchFamily="34" charset="0"/>
              </a:rPr>
              <a:t>:</a:t>
            </a:r>
          </a:p>
          <a:p>
            <a:pPr algn="ctr">
              <a:lnSpc>
                <a:spcPct val="100000"/>
              </a:lnSpc>
            </a:pPr>
            <a:r>
              <a:rPr lang="lv-LV" sz="2000" dirty="0">
                <a:latin typeface="Candara" panose="020E0502030303020204" pitchFamily="34" charset="0"/>
              </a:rPr>
              <a:t>Projekta koordinators: </a:t>
            </a:r>
            <a:r>
              <a:rPr lang="en-US" sz="2000" dirty="0" err="1">
                <a:latin typeface="Candara" panose="020E0502030303020204" pitchFamily="34" charset="0"/>
              </a:rPr>
              <a:t>Latvi</a:t>
            </a:r>
            <a:r>
              <a:rPr lang="lv-LV" sz="2000" dirty="0">
                <a:latin typeface="Candara" panose="020E0502030303020204" pitchFamily="34" charset="0"/>
              </a:rPr>
              <a:t>j</a:t>
            </a:r>
            <a:r>
              <a:rPr lang="en-US" sz="2000" dirty="0">
                <a:latin typeface="Candara" panose="020E0502030303020204" pitchFamily="34" charset="0"/>
              </a:rPr>
              <a:t>a</a:t>
            </a:r>
            <a:r>
              <a:rPr lang="lv-LV" sz="2000" dirty="0">
                <a:latin typeface="Candara" panose="020E0502030303020204" pitchFamily="34" charset="0"/>
              </a:rPr>
              <a:t>s Bērnu labklājības tīkls:</a:t>
            </a:r>
            <a:r>
              <a:rPr lang="en-US" sz="2000" dirty="0">
                <a:latin typeface="Candara" panose="020E0502030303020204" pitchFamily="34" charset="0"/>
              </a:rPr>
              <a:t> </a:t>
            </a:r>
            <a:r>
              <a:rPr lang="en-US" sz="2000" dirty="0" err="1">
                <a:latin typeface="Candara" panose="020E0502030303020204" pitchFamily="34" charset="0"/>
              </a:rPr>
              <a:t>Daiga</a:t>
            </a:r>
            <a:r>
              <a:rPr lang="en-US" sz="2000" dirty="0">
                <a:latin typeface="Candara" panose="020E0502030303020204" pitchFamily="34" charset="0"/>
              </a:rPr>
              <a:t> </a:t>
            </a:r>
            <a:r>
              <a:rPr lang="en-US" sz="2000" dirty="0" err="1">
                <a:latin typeface="Candara" panose="020E0502030303020204" pitchFamily="34" charset="0"/>
              </a:rPr>
              <a:t>Eiduka</a:t>
            </a:r>
            <a:r>
              <a:rPr lang="lv-LV" sz="2000" dirty="0">
                <a:latin typeface="Candara" panose="020E0502030303020204" pitchFamily="34" charset="0"/>
              </a:rPr>
              <a:t>, </a:t>
            </a:r>
            <a:r>
              <a:rPr lang="en-US" sz="2000" dirty="0">
                <a:latin typeface="Candara" panose="020E0502030303020204" pitchFamily="34" charset="0"/>
                <a:hlinkClick r:id="rId2"/>
              </a:rPr>
              <a:t>info@bernulabklajiba.lv</a:t>
            </a:r>
            <a:r>
              <a:rPr lang="en-US" sz="2000" dirty="0">
                <a:latin typeface="Candara" panose="020E0502030303020204" pitchFamily="34" charset="0"/>
              </a:rPr>
              <a:t> </a:t>
            </a:r>
            <a:r>
              <a:rPr lang="lv-LV" sz="2000" dirty="0">
                <a:latin typeface="Candara" panose="020E0502030303020204" pitchFamily="34" charset="0"/>
              </a:rPr>
              <a:t>, </a:t>
            </a:r>
            <a:r>
              <a:rPr lang="lv-LV" sz="2000" dirty="0" err="1">
                <a:latin typeface="Candara" panose="020E0502030303020204" pitchFamily="34" charset="0"/>
              </a:rPr>
              <a:t>Tel</a:t>
            </a:r>
            <a:r>
              <a:rPr lang="lv-LV" sz="2000" dirty="0">
                <a:latin typeface="Candara" panose="020E0502030303020204" pitchFamily="34" charset="0"/>
              </a:rPr>
              <a:t>: +371 29205717</a:t>
            </a:r>
            <a:endParaRPr lang="en-US" sz="2000" dirty="0">
              <a:latin typeface="Candara" panose="020E0502030303020204" pitchFamily="34" charset="0"/>
            </a:endParaRPr>
          </a:p>
          <a:p>
            <a:pPr algn="ctr">
              <a:lnSpc>
                <a:spcPct val="100000"/>
              </a:lnSpc>
            </a:pPr>
            <a:r>
              <a:rPr lang="lv-LV" sz="2000" dirty="0">
                <a:latin typeface="Candara" panose="020E0502030303020204" pitchFamily="34" charset="0"/>
              </a:rPr>
              <a:t>Pētnieks Gints </a:t>
            </a:r>
            <a:r>
              <a:rPr lang="lv-LV" sz="2000" dirty="0" err="1">
                <a:latin typeface="Candara" panose="020E0502030303020204" pitchFamily="34" charset="0"/>
              </a:rPr>
              <a:t>Klāsons</a:t>
            </a:r>
            <a:r>
              <a:rPr lang="lv-LV" sz="2000" dirty="0">
                <a:latin typeface="Candara" panose="020E0502030303020204" pitchFamily="34" charset="0"/>
              </a:rPr>
              <a:t>: </a:t>
            </a:r>
            <a:r>
              <a:rPr lang="lv-LV" sz="2000" dirty="0" err="1">
                <a:latin typeface="Candara" panose="020E0502030303020204" pitchFamily="34" charset="0"/>
                <a:hlinkClick r:id="rId3"/>
              </a:rPr>
              <a:t>gintsklasons@gmail.com</a:t>
            </a:r>
            <a:r>
              <a:rPr lang="lv-LV" sz="2000" dirty="0">
                <a:latin typeface="Candara" panose="020E0502030303020204" pitchFamily="34" charset="0"/>
              </a:rPr>
              <a:t>, </a:t>
            </a:r>
            <a:r>
              <a:rPr lang="lv-LV" sz="2000" dirty="0" err="1">
                <a:latin typeface="Candara" panose="020E0502030303020204" pitchFamily="34" charset="0"/>
              </a:rPr>
              <a:t>Tel</a:t>
            </a:r>
            <a:r>
              <a:rPr lang="lv-LV" sz="2000" dirty="0">
                <a:latin typeface="Candara" panose="020E0502030303020204" pitchFamily="34" charset="0"/>
              </a:rPr>
              <a:t>: +371 22830200</a:t>
            </a:r>
            <a:endParaRPr sz="2000" dirty="0">
              <a:latin typeface="Candara" panose="020E0502030303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805" y="4725144"/>
            <a:ext cx="3528392" cy="17669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7197" y="4725144"/>
            <a:ext cx="3528392" cy="1766952"/>
          </a:xfrm>
          <a:prstGeom prst="rect">
            <a:avLst/>
          </a:prstGeom>
        </p:spPr>
      </p:pic>
    </p:spTree>
    <p:extLst>
      <p:ext uri="{BB962C8B-B14F-4D97-AF65-F5344CB8AC3E}">
        <p14:creationId xmlns:p14="http://schemas.microsoft.com/office/powerpoint/2010/main" val="23173974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79376" y="188640"/>
            <a:ext cx="11377264" cy="6048672"/>
          </a:xfrm>
          <a:prstGeom prst="rect">
            <a:avLst/>
          </a:prstGeom>
          <a:noFill/>
          <a:ln>
            <a:noFill/>
          </a:ln>
        </p:spPr>
        <p:txBody>
          <a:bodyPr lIns="90000" tIns="45000" rIns="90000" bIns="45000"/>
          <a:lstStyle/>
          <a:p>
            <a:r>
              <a:rPr lang="lv-LV" sz="3200" b="1" dirty="0">
                <a:solidFill>
                  <a:schemeClr val="bg1"/>
                </a:solidFill>
                <a:latin typeface="Candara"/>
              </a:rPr>
              <a:t>Īsumā par projektu &amp; pētījumu</a:t>
            </a:r>
          </a:p>
          <a:p>
            <a:endParaRPr lang="lv-LV" sz="1050" b="1" dirty="0">
              <a:solidFill>
                <a:schemeClr val="bg1"/>
              </a:solidFill>
              <a:latin typeface="Candara"/>
            </a:endParaRPr>
          </a:p>
          <a:p>
            <a:r>
              <a:rPr lang="lv-LV" sz="2200" b="1" dirty="0">
                <a:solidFill>
                  <a:srgbClr val="000000"/>
                </a:solidFill>
                <a:latin typeface="Candara" panose="020E0502030303020204" pitchFamily="34" charset="0"/>
              </a:rPr>
              <a:t>PROJEKTA MĒRĶI:</a:t>
            </a:r>
          </a:p>
          <a:p>
            <a:r>
              <a:rPr lang="en-GB" sz="2200" b="1" dirty="0">
                <a:solidFill>
                  <a:srgbClr val="000000"/>
                </a:solidFill>
                <a:latin typeface="Candara" panose="020E0502030303020204" pitchFamily="34" charset="0"/>
              </a:rPr>
              <a:t>1.</a:t>
            </a:r>
            <a:r>
              <a:rPr lang="en-GB" sz="2200" b="1" dirty="0">
                <a:latin typeface="Candara" panose="020E0502030303020204" pitchFamily="34" charset="0"/>
              </a:rPr>
              <a:t> </a:t>
            </a:r>
            <a:r>
              <a:rPr lang="lv-LV" sz="2200" b="1" dirty="0">
                <a:latin typeface="Candara" panose="020E0502030303020204" pitchFamily="34" charset="0"/>
              </a:rPr>
              <a:t>Izveidot un pilotēt bērnu labsajūtas indikatoru sistēmu </a:t>
            </a:r>
            <a:r>
              <a:rPr lang="en-GB" sz="2200" dirty="0">
                <a:latin typeface="Candara" panose="020E0502030303020204" pitchFamily="34" charset="0"/>
              </a:rPr>
              <a:t>, </a:t>
            </a:r>
            <a:r>
              <a:rPr lang="lv-LV" sz="2200" b="1" dirty="0">
                <a:latin typeface="Candara" panose="020E0502030303020204" pitchFamily="34" charset="0"/>
              </a:rPr>
              <a:t>kas ļautu veikt regulāru</a:t>
            </a:r>
            <a:r>
              <a:rPr lang="en-GB" sz="2200" b="1" dirty="0">
                <a:latin typeface="Candara" panose="020E0502030303020204" pitchFamily="34" charset="0"/>
              </a:rPr>
              <a:t>, </a:t>
            </a:r>
            <a:r>
              <a:rPr lang="lv-LV" sz="2200" b="1" dirty="0">
                <a:latin typeface="Candara" panose="020E0502030303020204" pitchFamily="34" charset="0"/>
              </a:rPr>
              <a:t>starptautiski salīdzināmu bērnu labsajūtas izvērtējumu Baltijas valstīs</a:t>
            </a:r>
            <a:r>
              <a:rPr lang="en-GB" sz="2200" b="1" dirty="0">
                <a:latin typeface="Candara" panose="020E0502030303020204" pitchFamily="34" charset="0"/>
              </a:rPr>
              <a:t>.</a:t>
            </a:r>
            <a:endParaRPr lang="en-US" sz="2200" b="1" dirty="0">
              <a:latin typeface="Candara" panose="020E0502030303020204" pitchFamily="34" charset="0"/>
            </a:endParaRPr>
          </a:p>
          <a:p>
            <a:pPr>
              <a:lnSpc>
                <a:spcPct val="100000"/>
              </a:lnSpc>
            </a:pPr>
            <a:r>
              <a:rPr lang="lv-LV" sz="2200" dirty="0">
                <a:solidFill>
                  <a:srgbClr val="000000"/>
                </a:solidFill>
                <a:latin typeface="Candara" panose="020E0502030303020204" pitchFamily="34" charset="0"/>
              </a:rPr>
              <a:t>Būtiskākie aspekti, veidojot  labsajūtas indikatoru katalogu:</a:t>
            </a:r>
          </a:p>
          <a:p>
            <a:pPr marL="285750" indent="-285750">
              <a:buFont typeface="Arial" panose="020B0604020202020204" pitchFamily="34" charset="0"/>
              <a:buChar char="•"/>
            </a:pPr>
            <a:r>
              <a:rPr lang="lv-LV" sz="2200" dirty="0">
                <a:solidFill>
                  <a:srgbClr val="000000"/>
                </a:solidFill>
                <a:latin typeface="Candara" panose="020E0502030303020204" pitchFamily="34" charset="0"/>
              </a:rPr>
              <a:t>Iekļauj gan subjektīvos, gan objektīvos labsajūtas rādītājus;</a:t>
            </a:r>
          </a:p>
          <a:p>
            <a:pPr marL="285750" indent="-285750">
              <a:buFont typeface="Arial" panose="020B0604020202020204" pitchFamily="34" charset="0"/>
              <a:buChar char="•"/>
            </a:pPr>
            <a:r>
              <a:rPr lang="lv-LV" sz="2200" dirty="0">
                <a:solidFill>
                  <a:srgbClr val="000000"/>
                </a:solidFill>
                <a:latin typeface="Candara" panose="020E0502030303020204" pitchFamily="34" charset="0"/>
              </a:rPr>
              <a:t>Aptver visas bērna labsajūtai būtiskākās dzīves jomas;</a:t>
            </a:r>
          </a:p>
          <a:p>
            <a:pPr>
              <a:lnSpc>
                <a:spcPct val="100000"/>
              </a:lnSpc>
            </a:pPr>
            <a:endParaRPr lang="lv-LV" sz="1000" b="1" dirty="0">
              <a:solidFill>
                <a:srgbClr val="000000"/>
              </a:solidFill>
              <a:latin typeface="Candara" panose="020E0502030303020204" pitchFamily="34" charset="0"/>
            </a:endParaRPr>
          </a:p>
          <a:p>
            <a:pPr>
              <a:lnSpc>
                <a:spcPct val="100000"/>
              </a:lnSpc>
            </a:pPr>
            <a:r>
              <a:rPr lang="en-GB" sz="2200" b="1" dirty="0">
                <a:solidFill>
                  <a:srgbClr val="000000"/>
                </a:solidFill>
                <a:latin typeface="Candara" panose="020E0502030303020204" pitchFamily="34" charset="0"/>
              </a:rPr>
              <a:t>2. </a:t>
            </a:r>
            <a:r>
              <a:rPr lang="lv-LV" sz="2200" b="1" dirty="0">
                <a:solidFill>
                  <a:srgbClr val="000000"/>
                </a:solidFill>
                <a:latin typeface="Candara" panose="020E0502030303020204" pitchFamily="34" charset="0"/>
              </a:rPr>
              <a:t>Izveidot Baltijas līmeņa Bērnu labklājības platformu</a:t>
            </a:r>
            <a:r>
              <a:rPr lang="en-GB" sz="2200" b="1" dirty="0">
                <a:solidFill>
                  <a:srgbClr val="000000"/>
                </a:solidFill>
                <a:latin typeface="Candara" panose="020E0502030303020204" pitchFamily="34" charset="0"/>
              </a:rPr>
              <a:t> </a:t>
            </a:r>
            <a:r>
              <a:rPr lang="lv-LV" sz="2200" b="1" dirty="0">
                <a:solidFill>
                  <a:srgbClr val="000000"/>
                </a:solidFill>
                <a:latin typeface="Candara" panose="020E0502030303020204" pitchFamily="34" charset="0"/>
              </a:rPr>
              <a:t>kas stiprinātu sadarbību un informācijas apmaiņu starp NVO, kas strādā priekš un ar bērniem</a:t>
            </a:r>
          </a:p>
          <a:p>
            <a:pPr>
              <a:lnSpc>
                <a:spcPct val="100000"/>
              </a:lnSpc>
            </a:pPr>
            <a:endParaRPr lang="lv-LV" sz="1000" dirty="0"/>
          </a:p>
          <a:p>
            <a:pPr>
              <a:lnSpc>
                <a:spcPct val="100000"/>
              </a:lnSpc>
            </a:pPr>
            <a:r>
              <a:rPr lang="lv-LV" sz="2200" b="1" dirty="0">
                <a:latin typeface="Candara" panose="020E0502030303020204" pitchFamily="34" charset="0"/>
              </a:rPr>
              <a:t>BĒRNU LABSAJŪTAS PĒTĪJUMS LATVIJĀ, LIETUVĀ un IGAUNIJĀ</a:t>
            </a:r>
          </a:p>
          <a:p>
            <a:pPr>
              <a:lnSpc>
                <a:spcPct val="100000"/>
              </a:lnSpc>
            </a:pPr>
            <a:r>
              <a:rPr lang="lv-LV" sz="2200" b="1" dirty="0">
                <a:latin typeface="Candara" panose="020E0502030303020204" pitchFamily="34" charset="0"/>
              </a:rPr>
              <a:t>Metodoloģija: </a:t>
            </a:r>
            <a:r>
              <a:rPr lang="lv-LV" sz="2200" dirty="0">
                <a:latin typeface="Candara" panose="020E0502030303020204" pitchFamily="34" charset="0"/>
              </a:rPr>
              <a:t>Bērnu </a:t>
            </a:r>
            <a:r>
              <a:rPr lang="lv-LV" sz="2200" dirty="0" err="1">
                <a:latin typeface="Candara" panose="020E0502030303020204" pitchFamily="34" charset="0"/>
              </a:rPr>
              <a:t>fokusgrupas</a:t>
            </a:r>
            <a:r>
              <a:rPr lang="lv-LV" sz="2200" dirty="0">
                <a:latin typeface="Candara" panose="020E0502030303020204" pitchFamily="34" charset="0"/>
              </a:rPr>
              <a:t>, </a:t>
            </a:r>
            <a:r>
              <a:rPr lang="lv-LV" sz="2200" dirty="0" err="1">
                <a:latin typeface="Candara" panose="020E0502030303020204" pitchFamily="34" charset="0"/>
              </a:rPr>
              <a:t>online</a:t>
            </a:r>
            <a:r>
              <a:rPr lang="lv-LV" sz="2200" dirty="0">
                <a:latin typeface="Candara" panose="020E0502030303020204" pitchFamily="34" charset="0"/>
              </a:rPr>
              <a:t> aptauja + statistisko datu apkopošana</a:t>
            </a:r>
          </a:p>
          <a:p>
            <a:pPr>
              <a:lnSpc>
                <a:spcPct val="100000"/>
              </a:lnSpc>
            </a:pPr>
            <a:r>
              <a:rPr lang="lv-LV" sz="2200" b="1" dirty="0">
                <a:latin typeface="Candara" panose="020E0502030303020204" pitchFamily="34" charset="0"/>
              </a:rPr>
              <a:t>Pētnieks</a:t>
            </a:r>
            <a:r>
              <a:rPr lang="lv-LV" sz="2200" dirty="0">
                <a:latin typeface="Candara" panose="020E0502030303020204" pitchFamily="34" charset="0"/>
              </a:rPr>
              <a:t>: Gints </a:t>
            </a:r>
            <a:r>
              <a:rPr lang="lv-LV" sz="2200" dirty="0" err="1">
                <a:latin typeface="Candara" panose="020E0502030303020204" pitchFamily="34" charset="0"/>
              </a:rPr>
              <a:t>Klāsons</a:t>
            </a:r>
            <a:endParaRPr lang="lv-LV" sz="2200" dirty="0">
              <a:latin typeface="Candara" panose="020E0502030303020204" pitchFamily="34" charset="0"/>
            </a:endParaRPr>
          </a:p>
          <a:p>
            <a:pPr>
              <a:lnSpc>
                <a:spcPct val="100000"/>
              </a:lnSpc>
            </a:pPr>
            <a:endParaRPr lang="lv-LV" sz="1000" b="1" dirty="0">
              <a:latin typeface="Candara" panose="020E0502030303020204" pitchFamily="34" charset="0"/>
            </a:endParaRPr>
          </a:p>
          <a:p>
            <a:pPr>
              <a:lnSpc>
                <a:spcPct val="100000"/>
              </a:lnSpc>
            </a:pPr>
            <a:r>
              <a:rPr lang="lv-LV" sz="2200" b="1" dirty="0">
                <a:latin typeface="Candara" panose="020E0502030303020204" pitchFamily="34" charset="0"/>
              </a:rPr>
              <a:t>Pētījuma mērķa grupa</a:t>
            </a:r>
            <a:r>
              <a:rPr lang="lv-LV" sz="2200" dirty="0">
                <a:latin typeface="Candara" panose="020E0502030303020204" pitchFamily="34" charset="0"/>
              </a:rPr>
              <a:t>: bērni vecumā no 10-17 gadiem (</a:t>
            </a:r>
            <a:r>
              <a:rPr lang="lv-LV" sz="2200" dirty="0" err="1">
                <a:latin typeface="Candara" panose="020E0502030303020204" pitchFamily="34" charset="0"/>
              </a:rPr>
              <a:t>pilsētas&amp;lauki</a:t>
            </a:r>
            <a:r>
              <a:rPr lang="lv-LV" sz="2200" dirty="0">
                <a:latin typeface="Candara" panose="020E0502030303020204" pitchFamily="34" charset="0"/>
              </a:rPr>
              <a:t>, meitenes &amp; zēni)</a:t>
            </a:r>
          </a:p>
          <a:p>
            <a:pPr>
              <a:lnSpc>
                <a:spcPct val="100000"/>
              </a:lnSpc>
            </a:pPr>
            <a:r>
              <a:rPr lang="lv-LV" sz="2200" b="1" dirty="0">
                <a:latin typeface="Candara" panose="020E0502030303020204" pitchFamily="34" charset="0"/>
              </a:rPr>
              <a:t>Kopējais pētījumā iekļauto bērnu atbilžu skaits</a:t>
            </a:r>
            <a:r>
              <a:rPr lang="lv-LV" sz="2200" dirty="0">
                <a:latin typeface="Candara" panose="020E0502030303020204" pitchFamily="34" charset="0"/>
              </a:rPr>
              <a:t>: </a:t>
            </a:r>
            <a:r>
              <a:rPr lang="lv-LV" sz="2200" b="1" dirty="0">
                <a:latin typeface="Candara" panose="020E0502030303020204" pitchFamily="34" charset="0"/>
              </a:rPr>
              <a:t>2002</a:t>
            </a:r>
          </a:p>
          <a:p>
            <a:pPr>
              <a:lnSpc>
                <a:spcPct val="100000"/>
              </a:lnSpc>
            </a:pPr>
            <a:r>
              <a:rPr lang="lv-LV" sz="2200" b="1" dirty="0">
                <a:latin typeface="Candara" panose="020E0502030303020204" pitchFamily="34" charset="0"/>
              </a:rPr>
              <a:t>LV - 1293</a:t>
            </a:r>
          </a:p>
          <a:p>
            <a:pPr>
              <a:lnSpc>
                <a:spcPct val="100000"/>
              </a:lnSpc>
            </a:pPr>
            <a:r>
              <a:rPr lang="lv-LV" sz="2200" b="1" dirty="0">
                <a:latin typeface="Candara" panose="020E0502030303020204" pitchFamily="34" charset="0"/>
              </a:rPr>
              <a:t>LT - 170</a:t>
            </a:r>
          </a:p>
          <a:p>
            <a:pPr>
              <a:lnSpc>
                <a:spcPct val="100000"/>
              </a:lnSpc>
            </a:pPr>
            <a:r>
              <a:rPr lang="lv-LV" sz="2200" b="1" dirty="0">
                <a:latin typeface="Candara" panose="020E0502030303020204" pitchFamily="34" charset="0"/>
              </a:rPr>
              <a:t>EST - 539</a:t>
            </a:r>
          </a:p>
          <a:p>
            <a:pPr>
              <a:lnSpc>
                <a:spcPct val="100000"/>
              </a:lnSpc>
            </a:pPr>
            <a:endParaRPr lang="lv-LV" dirty="0">
              <a:latin typeface="Candara" panose="020E0502030303020204" pitchFamily="34" charset="0"/>
            </a:endParaRPr>
          </a:p>
          <a:p>
            <a:pPr>
              <a:lnSpc>
                <a:spcPct val="100000"/>
              </a:lnSpc>
            </a:pPr>
            <a:endParaRPr lang="lv-LV" dirty="0">
              <a:latin typeface="Candara" panose="020E0502030303020204" pitchFamily="34" charset="0"/>
            </a:endParaRPr>
          </a:p>
          <a:p>
            <a:pPr>
              <a:lnSpc>
                <a:spcPct val="100000"/>
              </a:lnSpc>
            </a:pPr>
            <a:endParaRPr lang="en-GB" dirty="0">
              <a:latin typeface="Candara" panose="020E0502030303020204" pitchFamily="34" charset="0"/>
            </a:endParaRPr>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lv-LV" sz="1600" b="1" dirty="0">
              <a:solidFill>
                <a:srgbClr val="000000"/>
              </a:solidFill>
              <a:latin typeface="Candara"/>
            </a:endParaRPr>
          </a:p>
          <a:p>
            <a:pPr>
              <a:lnSpc>
                <a:spcPct val="100000"/>
              </a:lnSpc>
            </a:pPr>
            <a:endParaRPr lang="lv-LV" sz="1600" b="1" dirty="0">
              <a:solidFill>
                <a:srgbClr val="000000"/>
              </a:solidFill>
              <a:latin typeface="Candara"/>
            </a:endParaRPr>
          </a:p>
          <a:p>
            <a:pPr>
              <a:lnSpc>
                <a:spcPct val="100000"/>
              </a:lnSpc>
            </a:pPr>
            <a:r>
              <a:rPr lang="lv-LV" sz="1400" dirty="0">
                <a:solidFill>
                  <a:srgbClr val="000000"/>
                </a:solidFill>
                <a:latin typeface="Candara"/>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728" y="188640"/>
            <a:ext cx="8424936" cy="584775"/>
          </a:xfrm>
          <a:prstGeom prst="rect">
            <a:avLst/>
          </a:prstGeom>
          <a:noFill/>
        </p:spPr>
        <p:txBody>
          <a:bodyPr wrap="square" rtlCol="0">
            <a:spAutoFit/>
          </a:bodyPr>
          <a:lstStyle/>
          <a:p>
            <a:r>
              <a:rPr lang="lv-LV" sz="3200" b="1" dirty="0">
                <a:solidFill>
                  <a:schemeClr val="bg1"/>
                </a:solidFill>
                <a:latin typeface="Candara" panose="020E0502030303020204" pitchFamily="34" charset="0"/>
              </a:rPr>
              <a:t>Bērnu kopējā labsajūta Baltijā – pa jomām</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657"/>
          <a:stretch/>
        </p:blipFill>
        <p:spPr>
          <a:xfrm>
            <a:off x="720081" y="796391"/>
            <a:ext cx="8688287" cy="6016985"/>
          </a:xfrm>
          <a:prstGeom prst="rect">
            <a:avLst/>
          </a:prstGeom>
        </p:spPr>
      </p:pic>
    </p:spTree>
    <p:extLst>
      <p:ext uri="{BB962C8B-B14F-4D97-AF65-F5344CB8AC3E}">
        <p14:creationId xmlns:p14="http://schemas.microsoft.com/office/powerpoint/2010/main" val="200343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0308" y="168712"/>
            <a:ext cx="10996291" cy="584775"/>
          </a:xfrm>
          <a:prstGeom prst="rect">
            <a:avLst/>
          </a:prstGeom>
          <a:noFill/>
        </p:spPr>
        <p:txBody>
          <a:bodyPr wrap="square" rtlCol="0">
            <a:spAutoFit/>
          </a:bodyPr>
          <a:lstStyle/>
          <a:p>
            <a:r>
              <a:rPr lang="lv-LV" sz="3200" b="1" dirty="0">
                <a:solidFill>
                  <a:schemeClr val="bg1"/>
                </a:solidFill>
                <a:latin typeface="Candara" panose="020E0502030303020204" pitchFamily="34" charset="0"/>
              </a:rPr>
              <a:t>Bērnu kopējā labsajūta Baltijā – EMOCIJAS, SAJŪTAS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239" b="5534"/>
          <a:stretch/>
        </p:blipFill>
        <p:spPr>
          <a:xfrm>
            <a:off x="479376" y="825495"/>
            <a:ext cx="7651576" cy="5843865"/>
          </a:xfrm>
          <a:prstGeom prst="rect">
            <a:avLst/>
          </a:prstGeom>
        </p:spPr>
      </p:pic>
      <p:sp>
        <p:nvSpPr>
          <p:cNvPr id="3" name="Rectangle 2"/>
          <p:cNvSpPr/>
          <p:nvPr/>
        </p:nvSpPr>
        <p:spPr>
          <a:xfrm>
            <a:off x="8158212" y="868070"/>
            <a:ext cx="3531736" cy="369332"/>
          </a:xfrm>
          <a:prstGeom prst="rect">
            <a:avLst/>
          </a:prstGeom>
        </p:spPr>
        <p:txBody>
          <a:bodyPr wrap="none">
            <a:spAutoFit/>
          </a:bodyPr>
          <a:lstStyle/>
          <a:p>
            <a:pPr algn="ctr" fontAlgn="ctr"/>
            <a:r>
              <a:rPr lang="lv-LV" b="1" i="1" dirty="0">
                <a:solidFill>
                  <a:srgbClr val="000000"/>
                </a:solidFill>
                <a:latin typeface="Candara" panose="020E0502030303020204" pitchFamily="34" charset="0"/>
              </a:rPr>
              <a:t>Atbildes «vienmēr» un «ļoti bieži» %</a:t>
            </a:r>
            <a:endParaRPr lang="lv-LV" dirty="0">
              <a:solidFill>
                <a:srgbClr val="000000"/>
              </a:solidFill>
              <a:latin typeface="Candara" panose="020E0502030303020204" pitchFamily="34" charset="0"/>
            </a:endParaRPr>
          </a:p>
        </p:txBody>
      </p:sp>
      <p:pic>
        <p:nvPicPr>
          <p:cNvPr id="1026" name="Picture 2" descr="Attēlu rezultāti vaicājumam “positive emotions”"/>
          <p:cNvPicPr>
            <a:picLocks noChangeAspect="1" noChangeArrowheads="1"/>
          </p:cNvPicPr>
          <p:nvPr/>
        </p:nvPicPr>
        <p:blipFill rotWithShape="1">
          <a:blip r:embed="rId3">
            <a:extLst>
              <a:ext uri="{28A0092B-C50C-407E-A947-70E740481C1C}">
                <a14:useLocalDpi xmlns:a14="http://schemas.microsoft.com/office/drawing/2010/main" val="0"/>
              </a:ext>
            </a:extLst>
          </a:blip>
          <a:srcRect l="23793" r="17351"/>
          <a:stretch/>
        </p:blipFill>
        <p:spPr bwMode="auto">
          <a:xfrm>
            <a:off x="8584230" y="1412776"/>
            <a:ext cx="26797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94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0059" y="179928"/>
            <a:ext cx="8424936" cy="584775"/>
          </a:xfrm>
          <a:prstGeom prst="rect">
            <a:avLst/>
          </a:prstGeom>
          <a:noFill/>
        </p:spPr>
        <p:txBody>
          <a:bodyPr wrap="square" rtlCol="0">
            <a:spAutoFit/>
          </a:bodyPr>
          <a:lstStyle/>
          <a:p>
            <a:r>
              <a:rPr lang="lv-LV" sz="3200" b="1" dirty="0">
                <a:solidFill>
                  <a:schemeClr val="bg1"/>
                </a:solidFill>
                <a:latin typeface="Candara" panose="020E0502030303020204" pitchFamily="34" charset="0"/>
              </a:rPr>
              <a:t>Bērnu kopējā labsajūta Baltijā</a:t>
            </a:r>
          </a:p>
        </p:txBody>
      </p:sp>
      <p:graphicFrame>
        <p:nvGraphicFramePr>
          <p:cNvPr id="11" name="Table 10"/>
          <p:cNvGraphicFramePr>
            <a:graphicFrameLocks noGrp="1"/>
          </p:cNvGraphicFramePr>
          <p:nvPr>
            <p:extLst>
              <p:ext uri="{D42A27DB-BD31-4B8C-83A1-F6EECF244321}">
                <p14:modId xmlns:p14="http://schemas.microsoft.com/office/powerpoint/2010/main" val="1166032414"/>
              </p:ext>
            </p:extLst>
          </p:nvPr>
        </p:nvGraphicFramePr>
        <p:xfrm>
          <a:off x="335360" y="980728"/>
          <a:ext cx="11521281" cy="5186050"/>
        </p:xfrm>
        <a:graphic>
          <a:graphicData uri="http://schemas.openxmlformats.org/drawingml/2006/table">
            <a:tbl>
              <a:tblPr>
                <a:tableStyleId>{5C22544A-7EE6-4342-B048-85BDC9FD1C3A}</a:tableStyleId>
              </a:tblPr>
              <a:tblGrid>
                <a:gridCol w="1304326">
                  <a:extLst>
                    <a:ext uri="{9D8B030D-6E8A-4147-A177-3AD203B41FA5}">
                      <a16:colId xmlns:a16="http://schemas.microsoft.com/office/drawing/2014/main" val="20000"/>
                    </a:ext>
                  </a:extLst>
                </a:gridCol>
                <a:gridCol w="3210647">
                  <a:extLst>
                    <a:ext uri="{9D8B030D-6E8A-4147-A177-3AD203B41FA5}">
                      <a16:colId xmlns:a16="http://schemas.microsoft.com/office/drawing/2014/main" val="20001"/>
                    </a:ext>
                  </a:extLst>
                </a:gridCol>
                <a:gridCol w="3611978">
                  <a:extLst>
                    <a:ext uri="{9D8B030D-6E8A-4147-A177-3AD203B41FA5}">
                      <a16:colId xmlns:a16="http://schemas.microsoft.com/office/drawing/2014/main" val="20002"/>
                    </a:ext>
                  </a:extLst>
                </a:gridCol>
                <a:gridCol w="3394330">
                  <a:extLst>
                    <a:ext uri="{9D8B030D-6E8A-4147-A177-3AD203B41FA5}">
                      <a16:colId xmlns:a16="http://schemas.microsoft.com/office/drawing/2014/main" val="20003"/>
                    </a:ext>
                  </a:extLst>
                </a:gridCol>
              </a:tblGrid>
              <a:tr h="752795">
                <a:tc gridSpan="4">
                  <a:txBody>
                    <a:bodyPr/>
                    <a:lstStyle/>
                    <a:p>
                      <a:pPr algn="ctr" fontAlgn="ctr"/>
                      <a:r>
                        <a:rPr lang="lv-LV" sz="2000" b="1" i="0" u="none" strike="noStrike" dirty="0">
                          <a:solidFill>
                            <a:srgbClr val="000000"/>
                          </a:solidFill>
                          <a:effectLst/>
                          <a:latin typeface="Calibri"/>
                        </a:rPr>
                        <a:t>Bērnu</a:t>
                      </a:r>
                      <a:r>
                        <a:rPr lang="lv-LV" sz="2000" b="1" i="0" u="none" strike="noStrike" baseline="0" dirty="0">
                          <a:solidFill>
                            <a:srgbClr val="000000"/>
                          </a:solidFill>
                          <a:effectLst/>
                          <a:latin typeface="Calibri"/>
                        </a:rPr>
                        <a:t> pašnovērtējums, atbildot uz jautājumu par to, kādas, viņuprāt, ir bērnu </a:t>
                      </a:r>
                    </a:p>
                    <a:p>
                      <a:pPr algn="ctr" fontAlgn="ctr"/>
                      <a:r>
                        <a:rPr lang="lv-LV" sz="2000" b="1" i="0" u="none" strike="noStrike" baseline="0" dirty="0">
                          <a:solidFill>
                            <a:srgbClr val="000000"/>
                          </a:solidFill>
                          <a:effectLst/>
                          <a:latin typeface="Calibri"/>
                        </a:rPr>
                        <a:t>galvenās problēmas viņu pilsētā/ apdzīvotā vietā </a:t>
                      </a:r>
                      <a:endParaRPr lang="en-US" sz="2000" b="1" i="0" u="none" strike="noStrike" dirty="0">
                        <a:solidFill>
                          <a:srgbClr val="000000"/>
                        </a:solidFill>
                        <a:effectLst/>
                        <a:latin typeface="Calibri"/>
                      </a:endParaRPr>
                    </a:p>
                  </a:txBody>
                  <a:tcPr marL="7620" marR="7620" marT="7620" marB="0" anchor="ctr"/>
                </a:tc>
                <a:tc hMerge="1">
                  <a:txBody>
                    <a:bodyPr/>
                    <a:lstStyle/>
                    <a:p>
                      <a:pPr algn="ctr" fontAlgn="ctr"/>
                      <a:endParaRPr lang="lv-LV" sz="1600" b="0" i="0" u="none" strike="noStrike" dirty="0">
                        <a:solidFill>
                          <a:srgbClr val="000000"/>
                        </a:solidFill>
                        <a:effectLst/>
                        <a:latin typeface="Calibri"/>
                      </a:endParaRPr>
                    </a:p>
                  </a:txBody>
                  <a:tcPr marL="7620" marR="7620" marT="7620" marB="0" anchor="ctr"/>
                </a:tc>
                <a:tc hMerge="1">
                  <a:txBody>
                    <a:bodyPr/>
                    <a:lstStyle/>
                    <a:p>
                      <a:pPr algn="ctr" fontAlgn="ctr"/>
                      <a:endParaRPr lang="lv-LV" sz="1600" b="0" i="0" u="none" strike="noStrike" dirty="0">
                        <a:solidFill>
                          <a:srgbClr val="000000"/>
                        </a:solidFill>
                        <a:effectLst/>
                        <a:latin typeface="Calibri"/>
                      </a:endParaRPr>
                    </a:p>
                  </a:txBody>
                  <a:tcPr marL="7620" marR="7620" marT="7620" marB="0" anchor="ctr"/>
                </a:tc>
                <a:tc hMerge="1">
                  <a:txBody>
                    <a:bodyPr/>
                    <a:lstStyle/>
                    <a:p>
                      <a:pPr algn="ctr" fontAlgn="ctr"/>
                      <a:endParaRPr lang="lv-LV" sz="16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0"/>
                  </a:ext>
                </a:extLst>
              </a:tr>
              <a:tr h="752795">
                <a:tc>
                  <a:txBody>
                    <a:bodyPr/>
                    <a:lstStyle/>
                    <a:p>
                      <a:pPr algn="l" fontAlgn="ct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4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4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endParaRPr lang="lv-LV" sz="24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1"/>
                  </a:ext>
                </a:extLst>
              </a:tr>
              <a:tr h="772721">
                <a:tc>
                  <a:txBody>
                    <a:bodyPr/>
                    <a:lstStyle/>
                    <a:p>
                      <a:pPr algn="l" fontAlgn="ctr"/>
                      <a:r>
                        <a:rPr lang="lv-LV" sz="2400" b="1" i="0" u="none" strike="noStrike" dirty="0">
                          <a:solidFill>
                            <a:srgbClr val="000000"/>
                          </a:solidFill>
                          <a:effectLst/>
                          <a:latin typeface="Candara" panose="020E0502030303020204" pitchFamily="34" charset="0"/>
                        </a:rPr>
                        <a:t>TOP 1</a:t>
                      </a: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Maz</a:t>
                      </a:r>
                      <a:r>
                        <a:rPr lang="lv-LV" sz="2400" b="0" i="0" u="none" strike="noStrike" baseline="0" dirty="0">
                          <a:solidFill>
                            <a:srgbClr val="000000"/>
                          </a:solidFill>
                          <a:effectLst/>
                          <a:latin typeface="Candara" panose="020E0502030303020204" pitchFamily="34" charset="0"/>
                        </a:rPr>
                        <a:t> iespēju labi pavadīt </a:t>
                      </a:r>
                      <a:r>
                        <a:rPr lang="lv-LV" sz="2400" b="0" i="0" u="none" strike="noStrike" dirty="0">
                          <a:solidFill>
                            <a:srgbClr val="000000"/>
                          </a:solidFill>
                          <a:effectLst/>
                          <a:latin typeface="Candara" panose="020E0502030303020204" pitchFamily="34" charset="0"/>
                        </a:rPr>
                        <a:t>brīvo laiku</a:t>
                      </a:r>
                      <a:r>
                        <a:rPr lang="en-US" sz="2400" b="0" i="0" u="none" strike="noStrike" dirty="0">
                          <a:solidFill>
                            <a:srgbClr val="000000"/>
                          </a:solidFill>
                          <a:effectLst/>
                          <a:latin typeface="Candara" panose="020E0502030303020204" pitchFamily="34" charset="0"/>
                        </a:rPr>
                        <a:t>, </a:t>
                      </a:r>
                      <a:r>
                        <a:rPr lang="lv-LV" sz="2400" b="0" i="0" u="none" strike="noStrike" dirty="0">
                          <a:solidFill>
                            <a:srgbClr val="000000"/>
                          </a:solidFill>
                          <a:effectLst/>
                          <a:latin typeface="Candara" panose="020E0502030303020204" pitchFamily="34" charset="0"/>
                        </a:rPr>
                        <a:t>nav ko darīt</a:t>
                      </a:r>
                      <a:r>
                        <a:rPr lang="en-US" sz="2400" b="0" i="0" u="none" strike="noStrike" dirty="0">
                          <a:solidFill>
                            <a:srgbClr val="000000"/>
                          </a:solidFill>
                          <a:effectLst/>
                          <a:latin typeface="Candara" panose="020E0502030303020204" pitchFamily="34" charset="0"/>
                        </a:rPr>
                        <a:t> (24%)</a:t>
                      </a: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Personīgās </a:t>
                      </a:r>
                      <a:r>
                        <a:rPr lang="en-US" sz="2400" b="0" i="0" u="none" strike="noStrike" dirty="0" err="1">
                          <a:solidFill>
                            <a:srgbClr val="000000"/>
                          </a:solidFill>
                          <a:effectLst/>
                          <a:latin typeface="Candara" panose="020E0502030303020204" pitchFamily="34" charset="0"/>
                        </a:rPr>
                        <a:t>probl</a:t>
                      </a:r>
                      <a:r>
                        <a:rPr lang="lv-LV" sz="2400" b="0" i="0" u="none" strike="noStrike" dirty="0">
                          <a:solidFill>
                            <a:srgbClr val="000000"/>
                          </a:solidFill>
                          <a:effectLst/>
                          <a:latin typeface="Candara" panose="020E0502030303020204" pitchFamily="34" charset="0"/>
                        </a:rPr>
                        <a:t>ē</a:t>
                      </a:r>
                      <a:r>
                        <a:rPr lang="en-US" sz="2400" b="0" i="0" u="none" strike="noStrike" dirty="0">
                          <a:solidFill>
                            <a:srgbClr val="000000"/>
                          </a:solidFill>
                          <a:effectLst/>
                          <a:latin typeface="Candara" panose="020E0502030303020204" pitchFamily="34" charset="0"/>
                        </a:rPr>
                        <a:t>m</a:t>
                      </a:r>
                      <a:r>
                        <a:rPr lang="lv-LV" sz="2400" b="0" i="0" u="none" strike="noStrike" dirty="0">
                          <a:solidFill>
                            <a:srgbClr val="000000"/>
                          </a:solidFill>
                          <a:effectLst/>
                          <a:latin typeface="Candara" panose="020E0502030303020204" pitchFamily="34" charset="0"/>
                        </a:rPr>
                        <a:t>a</a:t>
                      </a:r>
                      <a:r>
                        <a:rPr lang="en-US" sz="2400" b="0" i="0" u="none" strike="noStrike" dirty="0">
                          <a:solidFill>
                            <a:srgbClr val="000000"/>
                          </a:solidFill>
                          <a:effectLst/>
                          <a:latin typeface="Candara" panose="020E0502030303020204" pitchFamily="34" charset="0"/>
                        </a:rPr>
                        <a:t>s, </a:t>
                      </a:r>
                      <a:r>
                        <a:rPr lang="lv-LV" sz="2400" b="0" i="0" u="none" strike="noStrike" dirty="0">
                          <a:solidFill>
                            <a:srgbClr val="000000"/>
                          </a:solidFill>
                          <a:effectLst/>
                          <a:latin typeface="Candara" panose="020E0502030303020204" pitchFamily="34" charset="0"/>
                        </a:rPr>
                        <a:t>attiecības a ģimeni, draugiem, skolasbiedriem</a:t>
                      </a:r>
                      <a:r>
                        <a:rPr lang="en-US" sz="2400" b="0" i="0" u="none" strike="noStrike" dirty="0">
                          <a:solidFill>
                            <a:srgbClr val="000000"/>
                          </a:solidFill>
                          <a:effectLst/>
                          <a:latin typeface="Candara" panose="020E0502030303020204" pitchFamily="34" charset="0"/>
                        </a:rPr>
                        <a:t> (21%)</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Drošības</a:t>
                      </a:r>
                      <a:r>
                        <a:rPr lang="lv-LV" sz="2400" b="0" i="0" u="none" strike="noStrike" baseline="0" dirty="0">
                          <a:solidFill>
                            <a:srgbClr val="000000"/>
                          </a:solidFill>
                          <a:effectLst/>
                          <a:latin typeface="Candara" panose="020E0502030303020204" pitchFamily="34" charset="0"/>
                        </a:rPr>
                        <a:t> jautājums</a:t>
                      </a:r>
                      <a:r>
                        <a:rPr lang="en-US" sz="2400" b="0" i="0" u="none" strike="noStrike" dirty="0">
                          <a:solidFill>
                            <a:srgbClr val="000000"/>
                          </a:solidFill>
                          <a:effectLst/>
                          <a:latin typeface="Candara" panose="020E0502030303020204" pitchFamily="34" charset="0"/>
                        </a:rPr>
                        <a:t>, v</a:t>
                      </a:r>
                      <a:r>
                        <a:rPr lang="lv-LV" sz="2400" b="0" i="0" u="none" strike="noStrike" dirty="0" err="1">
                          <a:solidFill>
                            <a:srgbClr val="000000"/>
                          </a:solidFill>
                          <a:effectLst/>
                          <a:latin typeface="Candara" panose="020E0502030303020204" pitchFamily="34" charset="0"/>
                        </a:rPr>
                        <a:t>ardarbība</a:t>
                      </a:r>
                      <a:r>
                        <a:rPr lang="en-US" sz="2400" b="0" i="0" u="none" strike="noStrike" dirty="0">
                          <a:solidFill>
                            <a:srgbClr val="000000"/>
                          </a:solidFill>
                          <a:effectLst/>
                          <a:latin typeface="Candara" panose="020E0502030303020204" pitchFamily="34" charset="0"/>
                        </a:rPr>
                        <a:t>, </a:t>
                      </a:r>
                      <a:r>
                        <a:rPr lang="lv-LV" sz="2400" b="0" i="0" u="none" strike="noStrike" dirty="0">
                          <a:solidFill>
                            <a:srgbClr val="000000"/>
                          </a:solidFill>
                          <a:effectLst/>
                          <a:latin typeface="Candara" panose="020E0502030303020204" pitchFamily="34" charset="0"/>
                        </a:rPr>
                        <a:t>noziegumi</a:t>
                      </a:r>
                      <a:r>
                        <a:rPr lang="en-US" sz="2400" b="0" i="0" u="none" strike="noStrike" dirty="0">
                          <a:solidFill>
                            <a:srgbClr val="000000"/>
                          </a:solidFill>
                          <a:effectLst/>
                          <a:latin typeface="Candara" panose="020E0502030303020204" pitchFamily="34" charset="0"/>
                        </a:rPr>
                        <a:t>, </a:t>
                      </a:r>
                      <a:r>
                        <a:rPr lang="lv-LV" sz="2400" b="0" i="0" u="none" strike="noStrike" dirty="0">
                          <a:solidFill>
                            <a:srgbClr val="000000"/>
                          </a:solidFill>
                          <a:effectLst/>
                          <a:latin typeface="Candara" panose="020E0502030303020204" pitchFamily="34" charset="0"/>
                        </a:rPr>
                        <a:t>«</a:t>
                      </a:r>
                      <a:r>
                        <a:rPr lang="lv-LV" sz="2400" b="0" i="0" u="none" strike="noStrike" dirty="0" err="1">
                          <a:solidFill>
                            <a:srgbClr val="000000"/>
                          </a:solidFill>
                          <a:effectLst/>
                          <a:latin typeface="Candara" panose="020E0502030303020204" pitchFamily="34" charset="0"/>
                        </a:rPr>
                        <a:t>bullings</a:t>
                      </a:r>
                      <a:r>
                        <a:rPr lang="lv-LV" sz="2400" b="0" i="0" u="none" strike="noStrike" dirty="0">
                          <a:solidFill>
                            <a:srgbClr val="000000"/>
                          </a:solidFill>
                          <a:effectLst/>
                          <a:latin typeface="Candara" panose="020E0502030303020204" pitchFamily="34" charset="0"/>
                        </a:rPr>
                        <a:t>» skolā  </a:t>
                      </a:r>
                    </a:p>
                    <a:p>
                      <a:pPr algn="ctr" fontAlgn="ctr"/>
                      <a:r>
                        <a:rPr lang="en-US" sz="2400" b="0" i="0" u="none" strike="noStrike" dirty="0">
                          <a:solidFill>
                            <a:srgbClr val="000000"/>
                          </a:solidFill>
                          <a:effectLst/>
                          <a:latin typeface="Candara" panose="020E0502030303020204" pitchFamily="34" charset="0"/>
                        </a:rPr>
                        <a:t>(22%)</a:t>
                      </a:r>
                    </a:p>
                  </a:txBody>
                  <a:tcPr marL="7620" marR="7620" marT="7620" marB="0" anchor="ctr"/>
                </a:tc>
                <a:extLst>
                  <a:ext uri="{0D108BD9-81ED-4DB2-BD59-A6C34878D82A}">
                    <a16:rowId xmlns:a16="http://schemas.microsoft.com/office/drawing/2014/main" val="10002"/>
                  </a:ext>
                </a:extLst>
              </a:tr>
              <a:tr h="772721">
                <a:tc>
                  <a:txBody>
                    <a:bodyPr/>
                    <a:lstStyle/>
                    <a:p>
                      <a:pPr algn="l" fontAlgn="ctr"/>
                      <a:r>
                        <a:rPr lang="lv-LV" sz="2400" b="1" i="0" u="none" strike="noStrike" dirty="0">
                          <a:solidFill>
                            <a:srgbClr val="000000"/>
                          </a:solidFill>
                          <a:effectLst/>
                          <a:latin typeface="Candara" panose="020E0502030303020204" pitchFamily="34" charset="0"/>
                        </a:rPr>
                        <a:t>TOP</a:t>
                      </a:r>
                      <a:r>
                        <a:rPr lang="lv-LV" sz="2400" b="1" i="0" u="none" strike="noStrike" baseline="0" dirty="0">
                          <a:solidFill>
                            <a:srgbClr val="000000"/>
                          </a:solidFill>
                          <a:effectLst/>
                          <a:latin typeface="Candara" panose="020E0502030303020204" pitchFamily="34" charset="0"/>
                        </a:rPr>
                        <a:t> 2</a:t>
                      </a:r>
                      <a:endParaRPr lang="lv-LV" sz="2400" b="1"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Drošības</a:t>
                      </a:r>
                      <a:r>
                        <a:rPr lang="lv-LV" sz="2400" b="0" i="0" u="none" strike="noStrike" baseline="0" dirty="0">
                          <a:solidFill>
                            <a:srgbClr val="000000"/>
                          </a:solidFill>
                          <a:effectLst/>
                          <a:latin typeface="Candara" panose="020E0502030303020204" pitchFamily="34" charset="0"/>
                        </a:rPr>
                        <a:t> jautājums</a:t>
                      </a:r>
                      <a:r>
                        <a:rPr lang="en-US" sz="2400" b="0" i="0" u="none" strike="noStrike" dirty="0">
                          <a:solidFill>
                            <a:srgbClr val="000000"/>
                          </a:solidFill>
                          <a:effectLst/>
                          <a:latin typeface="Candara" panose="020E0502030303020204" pitchFamily="34" charset="0"/>
                        </a:rPr>
                        <a:t>, v</a:t>
                      </a:r>
                      <a:r>
                        <a:rPr lang="lv-LV" sz="2400" b="0" i="0" u="none" strike="noStrike" dirty="0" err="1">
                          <a:solidFill>
                            <a:srgbClr val="000000"/>
                          </a:solidFill>
                          <a:effectLst/>
                          <a:latin typeface="Candara" panose="020E0502030303020204" pitchFamily="34" charset="0"/>
                        </a:rPr>
                        <a:t>ardarbība</a:t>
                      </a:r>
                      <a:r>
                        <a:rPr lang="en-US" sz="2400" b="0" i="0" u="none" strike="noStrike" dirty="0">
                          <a:solidFill>
                            <a:srgbClr val="000000"/>
                          </a:solidFill>
                          <a:effectLst/>
                          <a:latin typeface="Candara" panose="020E0502030303020204" pitchFamily="34" charset="0"/>
                        </a:rPr>
                        <a:t>, </a:t>
                      </a:r>
                      <a:r>
                        <a:rPr lang="lv-LV" sz="2400" b="0" i="0" u="none" strike="noStrike" dirty="0">
                          <a:solidFill>
                            <a:srgbClr val="000000"/>
                          </a:solidFill>
                          <a:effectLst/>
                          <a:latin typeface="Candara" panose="020E0502030303020204" pitchFamily="34" charset="0"/>
                        </a:rPr>
                        <a:t>noziegumi</a:t>
                      </a:r>
                      <a:r>
                        <a:rPr lang="en-US" sz="2400" b="0" i="0" u="none" strike="noStrike" dirty="0">
                          <a:solidFill>
                            <a:srgbClr val="000000"/>
                          </a:solidFill>
                          <a:effectLst/>
                          <a:latin typeface="Candara" panose="020E0502030303020204" pitchFamily="34" charset="0"/>
                        </a:rPr>
                        <a:t>, </a:t>
                      </a:r>
                      <a:r>
                        <a:rPr lang="lv-LV" sz="2400" b="0" i="0" u="none" strike="noStrike" dirty="0">
                          <a:solidFill>
                            <a:srgbClr val="000000"/>
                          </a:solidFill>
                          <a:effectLst/>
                          <a:latin typeface="Candara" panose="020E0502030303020204" pitchFamily="34" charset="0"/>
                        </a:rPr>
                        <a:t>«</a:t>
                      </a:r>
                      <a:r>
                        <a:rPr lang="lv-LV" sz="2400" b="0" i="0" u="none" strike="noStrike" dirty="0" err="1">
                          <a:solidFill>
                            <a:srgbClr val="000000"/>
                          </a:solidFill>
                          <a:effectLst/>
                          <a:latin typeface="Candara" panose="020E0502030303020204" pitchFamily="34" charset="0"/>
                        </a:rPr>
                        <a:t>bullings</a:t>
                      </a:r>
                      <a:r>
                        <a:rPr lang="lv-LV" sz="2400" b="0" i="0" u="none" strike="noStrike" dirty="0">
                          <a:solidFill>
                            <a:srgbClr val="000000"/>
                          </a:solidFill>
                          <a:effectLst/>
                          <a:latin typeface="Candara" panose="020E0502030303020204" pitchFamily="34" charset="0"/>
                        </a:rPr>
                        <a:t>» skolā </a:t>
                      </a:r>
                      <a:r>
                        <a:rPr lang="en-US" sz="2400" b="0" i="0" u="none" strike="noStrike" dirty="0">
                          <a:solidFill>
                            <a:srgbClr val="000000"/>
                          </a:solidFill>
                          <a:effectLst/>
                          <a:latin typeface="Candara" panose="020E0502030303020204" pitchFamily="34" charset="0"/>
                        </a:rPr>
                        <a:t> </a:t>
                      </a:r>
                      <a:endParaRPr lang="lv-LV" sz="2400" b="0" i="0" u="none" strike="noStrike" dirty="0">
                        <a:solidFill>
                          <a:srgbClr val="000000"/>
                        </a:solidFill>
                        <a:effectLst/>
                        <a:latin typeface="Candara" panose="020E0502030303020204" pitchFamily="34" charset="0"/>
                      </a:endParaRPr>
                    </a:p>
                    <a:p>
                      <a:pPr algn="ctr" fontAlgn="ctr"/>
                      <a:r>
                        <a:rPr lang="en-US" sz="2400" b="0" i="0" u="none" strike="noStrike" dirty="0">
                          <a:solidFill>
                            <a:srgbClr val="000000"/>
                          </a:solidFill>
                          <a:effectLst/>
                          <a:latin typeface="Candara" panose="020E0502030303020204" pitchFamily="34" charset="0"/>
                        </a:rPr>
                        <a:t>(17%)</a:t>
                      </a: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Smēķēšana </a:t>
                      </a:r>
                    </a:p>
                    <a:p>
                      <a:pPr algn="ctr" fontAlgn="ctr"/>
                      <a:r>
                        <a:rPr lang="lv-LV" sz="2400" b="0" i="0" u="none" strike="noStrike" dirty="0">
                          <a:solidFill>
                            <a:srgbClr val="000000"/>
                          </a:solidFill>
                          <a:effectLst/>
                          <a:latin typeface="Candara" panose="020E0502030303020204" pitchFamily="34" charset="0"/>
                        </a:rPr>
                        <a:t>(13%</a:t>
                      </a:r>
                      <a:r>
                        <a:rPr lang="lv-LV" sz="2400" b="0" i="0" u="none" strike="noStrike" baseline="0" dirty="0">
                          <a:solidFill>
                            <a:srgbClr val="000000"/>
                          </a:solidFill>
                          <a:effectLst/>
                          <a:latin typeface="Candara" panose="020E0502030303020204" pitchFamily="34" charset="0"/>
                        </a:rPr>
                        <a:t> )</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Maz</a:t>
                      </a:r>
                      <a:r>
                        <a:rPr lang="lv-LV" sz="2400" b="0" i="0" u="none" strike="noStrike" baseline="0" dirty="0">
                          <a:solidFill>
                            <a:srgbClr val="000000"/>
                          </a:solidFill>
                          <a:effectLst/>
                          <a:latin typeface="Candara" panose="020E0502030303020204" pitchFamily="34" charset="0"/>
                        </a:rPr>
                        <a:t> iespēju labi pavadīt </a:t>
                      </a:r>
                      <a:r>
                        <a:rPr lang="lv-LV" sz="2400" b="0" i="0" u="none" strike="noStrike" dirty="0">
                          <a:solidFill>
                            <a:srgbClr val="000000"/>
                          </a:solidFill>
                          <a:effectLst/>
                          <a:latin typeface="Candara" panose="020E0502030303020204" pitchFamily="34" charset="0"/>
                        </a:rPr>
                        <a:t>brīvo laiku</a:t>
                      </a:r>
                      <a:r>
                        <a:rPr lang="en-US" sz="2400" b="0" i="0" u="none" strike="noStrike" dirty="0">
                          <a:solidFill>
                            <a:srgbClr val="000000"/>
                          </a:solidFill>
                          <a:effectLst/>
                          <a:latin typeface="Candara" panose="020E0502030303020204" pitchFamily="34" charset="0"/>
                        </a:rPr>
                        <a:t>, </a:t>
                      </a:r>
                      <a:r>
                        <a:rPr lang="lv-LV" sz="2400" b="0" i="0" u="none" strike="noStrike" dirty="0">
                          <a:solidFill>
                            <a:srgbClr val="000000"/>
                          </a:solidFill>
                          <a:effectLst/>
                          <a:latin typeface="Candara" panose="020E0502030303020204" pitchFamily="34" charset="0"/>
                        </a:rPr>
                        <a:t>nav ko darīt</a:t>
                      </a:r>
                      <a:r>
                        <a:rPr lang="en-US" sz="2400" b="0" i="0" u="none" strike="noStrike" dirty="0">
                          <a:solidFill>
                            <a:srgbClr val="000000"/>
                          </a:solidFill>
                          <a:effectLst/>
                          <a:latin typeface="Candara" panose="020E0502030303020204" pitchFamily="34" charset="0"/>
                        </a:rPr>
                        <a:t>  (15%)</a:t>
                      </a:r>
                    </a:p>
                  </a:txBody>
                  <a:tcPr marL="7620" marR="7620" marT="7620" marB="0" anchor="ctr"/>
                </a:tc>
                <a:extLst>
                  <a:ext uri="{0D108BD9-81ED-4DB2-BD59-A6C34878D82A}">
                    <a16:rowId xmlns:a16="http://schemas.microsoft.com/office/drawing/2014/main" val="10003"/>
                  </a:ext>
                </a:extLst>
              </a:tr>
              <a:tr h="262884">
                <a:tc>
                  <a:txBody>
                    <a:bodyPr/>
                    <a:lstStyle/>
                    <a:p>
                      <a:pPr algn="l" fontAlgn="ctr"/>
                      <a:r>
                        <a:rPr lang="lv-LV" sz="2400" b="1" i="0" u="none" strike="noStrike" dirty="0">
                          <a:solidFill>
                            <a:srgbClr val="000000"/>
                          </a:solidFill>
                          <a:effectLst/>
                          <a:latin typeface="Candara" panose="020E0502030303020204" pitchFamily="34" charset="0"/>
                        </a:rPr>
                        <a:t>TOP 3</a:t>
                      </a: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Smēķēšana </a:t>
                      </a:r>
                    </a:p>
                    <a:p>
                      <a:pPr algn="ctr" fontAlgn="ctr"/>
                      <a:r>
                        <a:rPr lang="lv-LV" sz="2400" b="0" i="0" u="none" strike="noStrike" dirty="0">
                          <a:solidFill>
                            <a:srgbClr val="000000"/>
                          </a:solidFill>
                          <a:effectLst/>
                          <a:latin typeface="Candara" panose="020E0502030303020204" pitchFamily="34" charset="0"/>
                        </a:rPr>
                        <a:t>(13%)</a:t>
                      </a: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Alkohols, alkoholisms</a:t>
                      </a:r>
                      <a:r>
                        <a:rPr lang="lv-LV" sz="2400" b="0" i="0" u="none" strike="noStrike" baseline="0" dirty="0">
                          <a:solidFill>
                            <a:srgbClr val="000000"/>
                          </a:solidFill>
                          <a:effectLst/>
                          <a:latin typeface="Candara" panose="020E0502030303020204" pitchFamily="34" charset="0"/>
                        </a:rPr>
                        <a:t> </a:t>
                      </a:r>
                    </a:p>
                    <a:p>
                      <a:pPr algn="ctr" fontAlgn="ctr"/>
                      <a:r>
                        <a:rPr lang="lv-LV" sz="2400" b="0" i="0" u="none" strike="noStrike" baseline="0" dirty="0">
                          <a:solidFill>
                            <a:srgbClr val="000000"/>
                          </a:solidFill>
                          <a:effectLst/>
                          <a:latin typeface="Candara" panose="020E0502030303020204" pitchFamily="34" charset="0"/>
                        </a:rPr>
                        <a:t>(10%)</a:t>
                      </a:r>
                      <a:endParaRPr lang="lv-LV" sz="24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400" b="0" i="0" u="none" strike="noStrike" dirty="0">
                          <a:solidFill>
                            <a:srgbClr val="000000"/>
                          </a:solidFill>
                          <a:effectLst/>
                          <a:latin typeface="Candara" panose="020E0502030303020204" pitchFamily="34" charset="0"/>
                        </a:rPr>
                        <a:t>Alkohols, alkoholisms</a:t>
                      </a:r>
                      <a:r>
                        <a:rPr lang="lv-LV" sz="2400" b="0" i="0" u="none" strike="noStrike" baseline="0" dirty="0">
                          <a:solidFill>
                            <a:srgbClr val="000000"/>
                          </a:solidFill>
                          <a:effectLst/>
                          <a:latin typeface="Candara" panose="020E0502030303020204" pitchFamily="34" charset="0"/>
                        </a:rPr>
                        <a:t> </a:t>
                      </a:r>
                      <a:r>
                        <a:rPr lang="lv-LV" sz="2400" b="0" i="0" u="none" strike="noStrike" dirty="0">
                          <a:solidFill>
                            <a:srgbClr val="000000"/>
                          </a:solidFill>
                          <a:effectLst/>
                          <a:latin typeface="Candara" panose="020E0502030303020204" pitchFamily="34" charset="0"/>
                        </a:rPr>
                        <a:t>(12%)</a:t>
                      </a:r>
                    </a:p>
                  </a:txBody>
                  <a:tcPr marL="7620" marR="7620" marT="7620" marB="0" anchor="ctr"/>
                </a:tc>
                <a:extLst>
                  <a:ext uri="{0D108BD9-81ED-4DB2-BD59-A6C34878D82A}">
                    <a16:rowId xmlns:a16="http://schemas.microsoft.com/office/drawing/2014/main" val="10004"/>
                  </a:ext>
                </a:extLst>
              </a:tr>
            </a:tbl>
          </a:graphicData>
        </a:graphic>
      </p:graphicFrame>
      <p:pic>
        <p:nvPicPr>
          <p:cNvPr id="12" name="Picture 4" descr="https://upload.wikimedia.org/wikipedia/commons/thumb/8/8f/Flag_of_Estonia.svg/255px-Flag_of_Estoni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1664" y="1700810"/>
            <a:ext cx="1246803" cy="79208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3" name="Picture 2" descr="http://www.escgold.com/wp-content/uploads/2014/04/Latvia-Flag-300x20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92" y="1691469"/>
            <a:ext cx="1199538" cy="79969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4" name="Picture 6" descr="https://upload.wikimedia.org/wikipedia/commons/thumb/1/11/Flag_of_Lithuania.svg/2000px-Flag_of_Lithuan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8130" y="1700808"/>
            <a:ext cx="1186382" cy="78816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75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95065066"/>
              </p:ext>
            </p:extLst>
          </p:nvPr>
        </p:nvGraphicFramePr>
        <p:xfrm>
          <a:off x="263352" y="726915"/>
          <a:ext cx="11737303" cy="6124847"/>
        </p:xfrm>
        <a:graphic>
          <a:graphicData uri="http://schemas.openxmlformats.org/drawingml/2006/table">
            <a:tbl>
              <a:tblPr>
                <a:tableStyleId>{5C22544A-7EE6-4342-B048-85BDC9FD1C3A}</a:tableStyleId>
              </a:tblPr>
              <a:tblGrid>
                <a:gridCol w="7585678">
                  <a:extLst>
                    <a:ext uri="{9D8B030D-6E8A-4147-A177-3AD203B41FA5}">
                      <a16:colId xmlns:a16="http://schemas.microsoft.com/office/drawing/2014/main" val="20000"/>
                    </a:ext>
                  </a:extLst>
                </a:gridCol>
                <a:gridCol w="1383875">
                  <a:extLst>
                    <a:ext uri="{9D8B030D-6E8A-4147-A177-3AD203B41FA5}">
                      <a16:colId xmlns:a16="http://schemas.microsoft.com/office/drawing/2014/main" val="20001"/>
                    </a:ext>
                  </a:extLst>
                </a:gridCol>
                <a:gridCol w="1383875">
                  <a:extLst>
                    <a:ext uri="{9D8B030D-6E8A-4147-A177-3AD203B41FA5}">
                      <a16:colId xmlns:a16="http://schemas.microsoft.com/office/drawing/2014/main" val="20002"/>
                    </a:ext>
                  </a:extLst>
                </a:gridCol>
                <a:gridCol w="1383875">
                  <a:extLst>
                    <a:ext uri="{9D8B030D-6E8A-4147-A177-3AD203B41FA5}">
                      <a16:colId xmlns:a16="http://schemas.microsoft.com/office/drawing/2014/main" val="20003"/>
                    </a:ext>
                  </a:extLst>
                </a:gridCol>
              </a:tblGrid>
              <a:tr h="504056">
                <a:tc>
                  <a:txBody>
                    <a:bodyPr/>
                    <a:lstStyle/>
                    <a:p>
                      <a:pPr algn="l" fontAlgn="ct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0"/>
                  </a:ext>
                </a:extLst>
              </a:tr>
              <a:tr h="497519">
                <a:tc>
                  <a:txBody>
                    <a:bodyPr/>
                    <a:lstStyle/>
                    <a:p>
                      <a:pPr marL="0" marR="0" indent="0" algn="l" defTabSz="914400" eaLnBrk="1" fontAlgn="b" latinLnBrk="0" hangingPunct="1">
                        <a:lnSpc>
                          <a:spcPct val="100000"/>
                        </a:lnSpc>
                        <a:spcBef>
                          <a:spcPts val="0"/>
                        </a:spcBef>
                        <a:spcAft>
                          <a:spcPts val="0"/>
                        </a:spcAft>
                        <a:buClrTx/>
                        <a:buSzTx/>
                        <a:buFontTx/>
                        <a:buNone/>
                        <a:tabLst/>
                        <a:defRPr/>
                      </a:pPr>
                      <a:r>
                        <a:rPr lang="lv-LV" sz="2000" b="0" i="0" u="none" strike="noStrike" dirty="0">
                          <a:solidFill>
                            <a:srgbClr val="000000"/>
                          </a:solidFill>
                          <a:effectLst/>
                          <a:latin typeface="Candara" panose="020E0502030303020204" pitchFamily="34" charset="0"/>
                        </a:rPr>
                        <a:t>Cik apmierināts/-a Tu esi ar palīdzību un atbalstu, ko Tev sniedz </a:t>
                      </a:r>
                      <a:r>
                        <a:rPr lang="lv-LV" sz="2000" b="1" i="0" u="none" strike="noStrike" dirty="0">
                          <a:solidFill>
                            <a:srgbClr val="000000"/>
                          </a:solidFill>
                          <a:effectLst/>
                          <a:latin typeface="Candara" panose="020E0502030303020204" pitchFamily="34" charset="0"/>
                        </a:rPr>
                        <a:t>ĢIMENE </a:t>
                      </a:r>
                      <a:r>
                        <a:rPr lang="lv-LV" sz="2000" b="0" i="0" u="none" strike="noStrike" dirty="0">
                          <a:solidFill>
                            <a:srgbClr val="000000"/>
                          </a:solidFill>
                          <a:effectLst/>
                          <a:latin typeface="Candara" panose="020E0502030303020204" pitchFamily="34" charset="0"/>
                        </a:rPr>
                        <a:t>(vecāki, vecvecāki, brāļi, māsas)? (skalā no 1-10)</a:t>
                      </a:r>
                    </a:p>
                  </a:txBody>
                  <a:tcPr marL="7620" marR="7620" marT="7620" marB="0"/>
                </a:tc>
                <a:tc>
                  <a:txBody>
                    <a:bodyPr/>
                    <a:lstStyle/>
                    <a:p>
                      <a:pPr algn="ctr" fontAlgn="ctr"/>
                      <a:r>
                        <a:rPr lang="lv-LV" sz="2000" u="none" strike="noStrike" dirty="0">
                          <a:effectLst/>
                          <a:latin typeface="Candara" panose="020E0502030303020204" pitchFamily="34" charset="0"/>
                        </a:rPr>
                        <a:t>8.7</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8.7</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8.7</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1"/>
                  </a:ext>
                </a:extLst>
              </a:tr>
              <a:tr h="488877">
                <a:tc>
                  <a:txBody>
                    <a:bodyPr/>
                    <a:lstStyle/>
                    <a:p>
                      <a:pPr marL="0" marR="0" indent="0" algn="l" defTabSz="914400" eaLnBrk="1" fontAlgn="b" latinLnBrk="0" hangingPunct="1">
                        <a:lnSpc>
                          <a:spcPct val="100000"/>
                        </a:lnSpc>
                        <a:spcBef>
                          <a:spcPts val="0"/>
                        </a:spcBef>
                        <a:spcAft>
                          <a:spcPts val="0"/>
                        </a:spcAft>
                        <a:buClrTx/>
                        <a:buSzTx/>
                        <a:buFontTx/>
                        <a:buNone/>
                        <a:tabLst/>
                        <a:defRPr/>
                      </a:pPr>
                      <a:r>
                        <a:rPr lang="lv-LV" sz="2000" b="0" i="0" u="none" strike="noStrike" dirty="0">
                          <a:solidFill>
                            <a:srgbClr val="000000"/>
                          </a:solidFill>
                          <a:effectLst/>
                          <a:latin typeface="Candara" panose="020E0502030303020204" pitchFamily="34" charset="0"/>
                        </a:rPr>
                        <a:t>Cik apmierināts/-a Tu esi ar palīdzību un atbalstu, ko Tev sniedz </a:t>
                      </a:r>
                      <a:r>
                        <a:rPr lang="lv-LV" sz="2000" b="1" i="0" u="none" strike="noStrike" dirty="0">
                          <a:solidFill>
                            <a:srgbClr val="000000"/>
                          </a:solidFill>
                          <a:effectLst/>
                          <a:latin typeface="Candara" panose="020E0502030303020204" pitchFamily="34" charset="0"/>
                        </a:rPr>
                        <a:t>DRAUGI </a:t>
                      </a:r>
                      <a:r>
                        <a:rPr lang="lv-LV" sz="2000" b="0" i="0" u="none" strike="noStrike" dirty="0">
                          <a:solidFill>
                            <a:srgbClr val="000000"/>
                          </a:solidFill>
                          <a:effectLst/>
                          <a:latin typeface="Candara" panose="020E0502030303020204" pitchFamily="34" charset="0"/>
                        </a:rPr>
                        <a:t>? (skalā no 1-10)</a:t>
                      </a:r>
                    </a:p>
                  </a:txBody>
                  <a:tcPr marL="7620" marR="7620" marT="7620" marB="0"/>
                </a:tc>
                <a:tc>
                  <a:txBody>
                    <a:bodyPr/>
                    <a:lstStyle/>
                    <a:p>
                      <a:pPr algn="ctr" fontAlgn="ctr"/>
                      <a:r>
                        <a:rPr lang="lv-LV" sz="2000" u="none" strike="noStrike">
                          <a:effectLst/>
                          <a:latin typeface="Candara" panose="020E0502030303020204" pitchFamily="34" charset="0"/>
                        </a:rPr>
                        <a:t>8.1</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7.9</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7.8</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2"/>
                  </a:ext>
                </a:extLst>
              </a:tr>
              <a:tr h="355371">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lv-LV" sz="2000" b="1" i="0" u="none" strike="noStrike" dirty="0">
                          <a:solidFill>
                            <a:srgbClr val="000000"/>
                          </a:solidFill>
                          <a:effectLst/>
                          <a:latin typeface="Candara" panose="020E0502030303020204" pitchFamily="34" charset="0"/>
                        </a:rPr>
                        <a:t>Cik bieži tu piedzīvo</a:t>
                      </a:r>
                      <a:r>
                        <a:rPr lang="lv-LV" sz="2000" b="1" i="0" u="none" strike="noStrike" baseline="0" dirty="0">
                          <a:solidFill>
                            <a:srgbClr val="000000"/>
                          </a:solidFill>
                          <a:effectLst/>
                          <a:latin typeface="Candara" panose="020E0502030303020204" pitchFamily="34" charset="0"/>
                        </a:rPr>
                        <a:t> šādu situāciju, sajūtas?</a:t>
                      </a:r>
                      <a:endParaRPr lang="pt-BR" sz="2000" b="1" i="0" u="none" strike="noStrike" dirty="0">
                        <a:solidFill>
                          <a:srgbClr val="000000"/>
                        </a:solidFill>
                        <a:effectLst/>
                        <a:latin typeface="Candara" panose="020E0502030303020204" pitchFamily="34" charset="0"/>
                      </a:endParaRPr>
                    </a:p>
                  </a:txBody>
                  <a:tcPr marL="7620" marR="7620" marT="7620" marB="0"/>
                </a:tc>
                <a:tc gridSpan="3">
                  <a:txBody>
                    <a:bodyPr/>
                    <a:lstStyle/>
                    <a:p>
                      <a:pPr algn="ctr" fontAlgn="ctr"/>
                      <a:r>
                        <a:rPr lang="lv-LV" sz="2000" b="1" i="1" u="none" strike="noStrike" dirty="0">
                          <a:solidFill>
                            <a:srgbClr val="000000"/>
                          </a:solidFill>
                          <a:effectLst/>
                          <a:latin typeface="Candara" panose="020E0502030303020204" pitchFamily="34" charset="0"/>
                        </a:rPr>
                        <a:t>Atbildes</a:t>
                      </a:r>
                      <a:r>
                        <a:rPr lang="lv-LV" sz="2000" b="1" i="1" u="none" strike="noStrike" baseline="0" dirty="0">
                          <a:solidFill>
                            <a:srgbClr val="000000"/>
                          </a:solidFill>
                          <a:effectLst/>
                          <a:latin typeface="Candara" panose="020E0502030303020204" pitchFamily="34" charset="0"/>
                        </a:rPr>
                        <a:t> «vienmēr» un «ļoti bieži» %</a:t>
                      </a:r>
                      <a:endParaRPr lang="lv-LV" sz="2000" b="0" i="0" u="none" strike="noStrike" dirty="0">
                        <a:solidFill>
                          <a:srgbClr val="000000"/>
                        </a:solidFill>
                        <a:effectLst/>
                        <a:latin typeface="Candara" panose="020E0502030303020204" pitchFamily="34" charset="0"/>
                      </a:endParaRPr>
                    </a:p>
                  </a:txBody>
                  <a:tcPr marL="7620" marR="7620" marT="7620" marB="0" anchor="ctr"/>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nchor="ctr"/>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3"/>
                  </a:ext>
                </a:extLst>
              </a:tr>
              <a:tr h="269642">
                <a:tc>
                  <a:txBody>
                    <a:bodyPr/>
                    <a:lstStyle/>
                    <a:p>
                      <a:pPr algn="l" fontAlgn="b"/>
                      <a:r>
                        <a:rPr lang="lv-LV" sz="2000" b="0" i="0" u="none" strike="noStrike" dirty="0">
                          <a:solidFill>
                            <a:srgbClr val="000000"/>
                          </a:solidFill>
                          <a:effectLst/>
                          <a:latin typeface="Candara" panose="020E0502030303020204" pitchFamily="34" charset="0"/>
                        </a:rPr>
                        <a:t>Ja man ir problēmas, vecāki man palīdz tās atrisināt</a:t>
                      </a:r>
                    </a:p>
                  </a:txBody>
                  <a:tcPr marL="7620" marR="7620" marT="7620" marB="0"/>
                </a:tc>
                <a:tc>
                  <a:txBody>
                    <a:bodyPr/>
                    <a:lstStyle/>
                    <a:p>
                      <a:pPr algn="ctr" fontAlgn="ctr"/>
                      <a:r>
                        <a:rPr lang="lv-LV" sz="2000" u="none" strike="noStrike" dirty="0">
                          <a:effectLst/>
                          <a:latin typeface="Candara" panose="020E0502030303020204" pitchFamily="34" charset="0"/>
                        </a:rPr>
                        <a:t>89</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86</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86</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4"/>
                  </a:ext>
                </a:extLst>
              </a:tr>
              <a:tr h="276056">
                <a:tc>
                  <a:txBody>
                    <a:bodyPr/>
                    <a:lstStyle/>
                    <a:p>
                      <a:pPr algn="l" fontAlgn="b"/>
                      <a:r>
                        <a:rPr lang="lv-LV" sz="2000" b="0" i="0" u="none" strike="noStrike">
                          <a:solidFill>
                            <a:srgbClr val="000000"/>
                          </a:solidFill>
                          <a:effectLst/>
                          <a:latin typeface="Candara" panose="020E0502030303020204" pitchFamily="34" charset="0"/>
                        </a:rPr>
                        <a:t>Vecāki ņem vērā manu viedokli</a:t>
                      </a:r>
                    </a:p>
                  </a:txBody>
                  <a:tcPr marL="7620" marR="7620" marT="7620" marB="0"/>
                </a:tc>
                <a:tc>
                  <a:txBody>
                    <a:bodyPr/>
                    <a:lstStyle/>
                    <a:p>
                      <a:pPr algn="ctr" fontAlgn="ctr"/>
                      <a:r>
                        <a:rPr lang="lv-LV" sz="2800" b="1" u="none" strike="noStrike" dirty="0">
                          <a:solidFill>
                            <a:srgbClr val="00B050"/>
                          </a:solidFill>
                          <a:effectLst/>
                          <a:latin typeface="Candara" panose="020E0502030303020204" pitchFamily="34" charset="0"/>
                        </a:rPr>
                        <a:t>90</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83</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85</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5"/>
                  </a:ext>
                </a:extLst>
              </a:tr>
              <a:tr h="276056">
                <a:tc>
                  <a:txBody>
                    <a:bodyPr/>
                    <a:lstStyle/>
                    <a:p>
                      <a:pPr algn="l" fontAlgn="b"/>
                      <a:r>
                        <a:rPr lang="lv-LV" sz="2000" b="0" i="0" u="none" strike="noStrike" dirty="0">
                          <a:solidFill>
                            <a:srgbClr val="000000"/>
                          </a:solidFill>
                          <a:effectLst/>
                          <a:latin typeface="Candara" panose="020E0502030303020204" pitchFamily="34" charset="0"/>
                        </a:rPr>
                        <a:t>Mani vecāki ir pārāk stingri</a:t>
                      </a:r>
                    </a:p>
                  </a:txBody>
                  <a:tcPr marL="7620" marR="7620" marT="7620" marB="0"/>
                </a:tc>
                <a:tc>
                  <a:txBody>
                    <a:bodyPr/>
                    <a:lstStyle/>
                    <a:p>
                      <a:pPr algn="ctr" fontAlgn="ctr"/>
                      <a:r>
                        <a:rPr lang="lv-LV" sz="2000" u="none" strike="noStrike">
                          <a:effectLst/>
                          <a:latin typeface="Candara" panose="020E0502030303020204" pitchFamily="34" charset="0"/>
                        </a:rPr>
                        <a:t>12</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19</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15</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6"/>
                  </a:ext>
                </a:extLst>
              </a:tr>
              <a:tr h="0">
                <a:tc>
                  <a:txBody>
                    <a:bodyPr/>
                    <a:lstStyle/>
                    <a:p>
                      <a:pPr algn="l" fontAlgn="b"/>
                      <a:r>
                        <a:rPr lang="lv-LV" sz="2000" b="0" i="0" u="none" strike="noStrike">
                          <a:solidFill>
                            <a:srgbClr val="000000"/>
                          </a:solidFill>
                          <a:effectLst/>
                          <a:latin typeface="Candara" panose="020E0502030303020204" pitchFamily="34" charset="0"/>
                        </a:rPr>
                        <a:t>Mani vecāki ļauj man pašam/pašai pieņemt lēmumus</a:t>
                      </a:r>
                    </a:p>
                  </a:txBody>
                  <a:tcPr marL="7620" marR="7620" marT="7620" marB="0"/>
                </a:tc>
                <a:tc>
                  <a:txBody>
                    <a:bodyPr/>
                    <a:lstStyle/>
                    <a:p>
                      <a:pPr algn="ctr" fontAlgn="ctr"/>
                      <a:r>
                        <a:rPr lang="lv-LV" sz="2000" u="none" strike="noStrike">
                          <a:effectLst/>
                          <a:latin typeface="Candara" panose="020E0502030303020204" pitchFamily="34" charset="0"/>
                        </a:rPr>
                        <a:t>78</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72</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78</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7"/>
                  </a:ext>
                </a:extLst>
              </a:tr>
              <a:tr h="120665">
                <a:tc>
                  <a:txBody>
                    <a:bodyPr/>
                    <a:lstStyle/>
                    <a:p>
                      <a:pPr algn="l" fontAlgn="b"/>
                      <a:r>
                        <a:rPr lang="lv-LV" sz="2000" b="0" i="0" u="none" strike="noStrike">
                          <a:solidFill>
                            <a:srgbClr val="000000"/>
                          </a:solidFill>
                          <a:effectLst/>
                          <a:latin typeface="Candara" panose="020E0502030303020204" pitchFamily="34" charset="0"/>
                        </a:rPr>
                        <a:t>Mani vecāki interesējas par to, kā pagāja mana diena</a:t>
                      </a:r>
                    </a:p>
                  </a:txBody>
                  <a:tcPr marL="7620" marR="7620" marT="7620" marB="0"/>
                </a:tc>
                <a:tc>
                  <a:txBody>
                    <a:bodyPr/>
                    <a:lstStyle/>
                    <a:p>
                      <a:pPr algn="ctr" fontAlgn="ctr"/>
                      <a:r>
                        <a:rPr lang="lv-LV" sz="2000" u="none" strike="noStrike" dirty="0">
                          <a:effectLst/>
                          <a:latin typeface="Candara" panose="020E0502030303020204" pitchFamily="34" charset="0"/>
                        </a:rPr>
                        <a:t>83</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00B050"/>
                          </a:solidFill>
                          <a:effectLst/>
                          <a:latin typeface="Candara" panose="020E0502030303020204" pitchFamily="34" charset="0"/>
                        </a:rPr>
                        <a:t>85</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81</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8"/>
                  </a:ext>
                </a:extLst>
              </a:tr>
              <a:tr h="85259">
                <a:tc>
                  <a:txBody>
                    <a:bodyPr/>
                    <a:lstStyle/>
                    <a:p>
                      <a:pPr algn="l" fontAlgn="b"/>
                      <a:r>
                        <a:rPr lang="lv-LV" sz="2000" b="0" i="0" u="none" strike="noStrike" dirty="0">
                          <a:solidFill>
                            <a:srgbClr val="000000"/>
                          </a:solidFill>
                          <a:effectLst/>
                          <a:latin typeface="Candara" panose="020E0502030303020204" pitchFamily="34" charset="0"/>
                        </a:rPr>
                        <a:t>Ja esmu pieļāvis/pieļāvusi kādu kļūdu, mani vecāki mani iepļaukā, apsaukā</a:t>
                      </a:r>
                    </a:p>
                  </a:txBody>
                  <a:tcPr marL="7620" marR="7620" marT="7620" marB="0"/>
                </a:tc>
                <a:tc>
                  <a:txBody>
                    <a:bodyPr/>
                    <a:lstStyle/>
                    <a:p>
                      <a:pPr algn="ctr" fontAlgn="ctr"/>
                      <a:r>
                        <a:rPr lang="lv-LV" sz="2000" u="none" strike="noStrike" dirty="0">
                          <a:effectLst/>
                          <a:latin typeface="Candara" panose="020E0502030303020204" pitchFamily="34" charset="0"/>
                        </a:rPr>
                        <a:t>3</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10</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9</a:t>
                      </a:r>
                      <a:endParaRPr lang="lv-LV" sz="28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10"/>
                  </a:ext>
                </a:extLst>
              </a:tr>
              <a:tr h="434340">
                <a:tc>
                  <a:txBody>
                    <a:bodyPr/>
                    <a:lstStyle/>
                    <a:p>
                      <a:pPr algn="l" fontAlgn="b"/>
                      <a:r>
                        <a:rPr lang="lv-LV" sz="2000" b="0" i="0" u="none" strike="noStrike" dirty="0">
                          <a:solidFill>
                            <a:srgbClr val="000000"/>
                          </a:solidFill>
                          <a:effectLst/>
                          <a:latin typeface="Candara" panose="020E0502030303020204" pitchFamily="34" charset="0"/>
                        </a:rPr>
                        <a:t>Es strīdos ar vecākiem</a:t>
                      </a:r>
                    </a:p>
                  </a:txBody>
                  <a:tcPr marL="7620" marR="7620" marT="7620" marB="0"/>
                </a:tc>
                <a:tc>
                  <a:txBody>
                    <a:bodyPr/>
                    <a:lstStyle/>
                    <a:p>
                      <a:pPr algn="ctr" fontAlgn="ctr"/>
                      <a:r>
                        <a:rPr lang="lv-LV" sz="2000" u="none" strike="noStrike">
                          <a:effectLst/>
                          <a:latin typeface="Candara" panose="020E0502030303020204" pitchFamily="34" charset="0"/>
                        </a:rPr>
                        <a:t>13</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19</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24</a:t>
                      </a:r>
                      <a:endParaRPr lang="lv-LV" sz="28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11"/>
                  </a:ext>
                </a:extLst>
              </a:tr>
              <a:tr h="246370">
                <a:tc>
                  <a:txBody>
                    <a:bodyPr/>
                    <a:lstStyle/>
                    <a:p>
                      <a:pPr algn="l" fontAlgn="b"/>
                      <a:r>
                        <a:rPr lang="lv-LV" sz="2000" b="0" i="0" u="none" strike="noStrike">
                          <a:solidFill>
                            <a:srgbClr val="000000"/>
                          </a:solidFill>
                          <a:effectLst/>
                          <a:latin typeface="Candara" panose="020E0502030303020204" pitchFamily="34" charset="0"/>
                        </a:rPr>
                        <a:t>Man ir pietiekami daudz draugu un paziņu, ar kuriem pavadīt kopā laiku</a:t>
                      </a:r>
                    </a:p>
                  </a:txBody>
                  <a:tcPr marL="7620" marR="7620" marT="7620" marB="0"/>
                </a:tc>
                <a:tc>
                  <a:txBody>
                    <a:bodyPr/>
                    <a:lstStyle/>
                    <a:p>
                      <a:pPr algn="ctr" fontAlgn="ctr"/>
                      <a:r>
                        <a:rPr lang="lv-LV" sz="2800" b="1" u="none" strike="noStrike" dirty="0">
                          <a:solidFill>
                            <a:srgbClr val="00B050"/>
                          </a:solidFill>
                          <a:effectLst/>
                          <a:latin typeface="Candara" panose="020E0502030303020204" pitchFamily="34" charset="0"/>
                        </a:rPr>
                        <a:t>82</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75</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72</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12"/>
                  </a:ext>
                </a:extLst>
              </a:tr>
              <a:tr h="276056">
                <a:tc>
                  <a:txBody>
                    <a:bodyPr/>
                    <a:lstStyle/>
                    <a:p>
                      <a:pPr algn="l" fontAlgn="b"/>
                      <a:r>
                        <a:rPr lang="sv-SE" sz="2000" b="0" i="0" u="none" strike="noStrike" dirty="0">
                          <a:solidFill>
                            <a:srgbClr val="000000"/>
                          </a:solidFill>
                          <a:effectLst/>
                          <a:latin typeface="Candara" panose="020E0502030303020204" pitchFamily="34" charset="0"/>
                        </a:rPr>
                        <a:t>Man </a:t>
                      </a:r>
                      <a:r>
                        <a:rPr lang="sv-SE" sz="2000" b="0" i="0" u="none" strike="noStrike" dirty="0" err="1">
                          <a:solidFill>
                            <a:srgbClr val="000000"/>
                          </a:solidFill>
                          <a:effectLst/>
                          <a:latin typeface="Candara" panose="020E0502030303020204" pitchFamily="34" charset="0"/>
                        </a:rPr>
                        <a:t>ir</a:t>
                      </a:r>
                      <a:r>
                        <a:rPr lang="sv-SE" sz="2000" b="0" i="0" u="none" strike="noStrike" dirty="0">
                          <a:solidFill>
                            <a:srgbClr val="000000"/>
                          </a:solidFill>
                          <a:effectLst/>
                          <a:latin typeface="Candara" panose="020E0502030303020204" pitchFamily="34" charset="0"/>
                        </a:rPr>
                        <a:t> </a:t>
                      </a:r>
                      <a:r>
                        <a:rPr lang="sv-SE" sz="2000" b="0" i="0" u="none" strike="noStrike" dirty="0" err="1">
                          <a:solidFill>
                            <a:srgbClr val="000000"/>
                          </a:solidFill>
                          <a:effectLst/>
                          <a:latin typeface="Candara" panose="020E0502030303020204" pitchFamily="34" charset="0"/>
                        </a:rPr>
                        <a:t>sliktas</a:t>
                      </a:r>
                      <a:r>
                        <a:rPr lang="sv-SE" sz="2000" b="0" i="0" u="none" strike="noStrike" dirty="0">
                          <a:solidFill>
                            <a:srgbClr val="000000"/>
                          </a:solidFill>
                          <a:effectLst/>
                          <a:latin typeface="Candara" panose="020E0502030303020204" pitchFamily="34" charset="0"/>
                        </a:rPr>
                        <a:t> </a:t>
                      </a:r>
                      <a:r>
                        <a:rPr lang="sv-SE" sz="2000" b="0" i="0" u="none" strike="noStrike" dirty="0" err="1">
                          <a:solidFill>
                            <a:srgbClr val="000000"/>
                          </a:solidFill>
                          <a:effectLst/>
                          <a:latin typeface="Candara" panose="020E0502030303020204" pitchFamily="34" charset="0"/>
                        </a:rPr>
                        <a:t>attiecības</a:t>
                      </a:r>
                      <a:r>
                        <a:rPr lang="sv-SE" sz="2000" b="0" i="0" u="none" strike="noStrike" dirty="0">
                          <a:solidFill>
                            <a:srgbClr val="000000"/>
                          </a:solidFill>
                          <a:effectLst/>
                          <a:latin typeface="Candara" panose="020E0502030303020204" pitchFamily="34" charset="0"/>
                        </a:rPr>
                        <a:t> ar mana </a:t>
                      </a:r>
                      <a:r>
                        <a:rPr lang="sv-SE" sz="2000" b="0" i="0" u="none" strike="noStrike" dirty="0" err="1">
                          <a:solidFill>
                            <a:srgbClr val="000000"/>
                          </a:solidFill>
                          <a:effectLst/>
                          <a:latin typeface="Candara" panose="020E0502030303020204" pitchFamily="34" charset="0"/>
                        </a:rPr>
                        <a:t>vecuma</a:t>
                      </a:r>
                      <a:r>
                        <a:rPr lang="sv-SE" sz="2000" b="0" i="0" u="none" strike="noStrike" dirty="0">
                          <a:solidFill>
                            <a:srgbClr val="000000"/>
                          </a:solidFill>
                          <a:effectLst/>
                          <a:latin typeface="Candara" panose="020E0502030303020204" pitchFamily="34" charset="0"/>
                        </a:rPr>
                        <a:t> </a:t>
                      </a:r>
                      <a:r>
                        <a:rPr lang="sv-SE" sz="2000" b="0" i="0" u="none" strike="noStrike" dirty="0" err="1">
                          <a:solidFill>
                            <a:srgbClr val="000000"/>
                          </a:solidFill>
                          <a:effectLst/>
                          <a:latin typeface="Candara" panose="020E0502030303020204" pitchFamily="34" charset="0"/>
                        </a:rPr>
                        <a:t>bērniem</a:t>
                      </a:r>
                      <a:endParaRPr lang="sv-SE" sz="2000" b="0" i="0" u="none" strike="noStrike" dirty="0">
                        <a:solidFill>
                          <a:srgbClr val="000000"/>
                        </a:solidFill>
                        <a:effectLst/>
                        <a:latin typeface="Candara" panose="020E0502030303020204" pitchFamily="34" charset="0"/>
                      </a:endParaRPr>
                    </a:p>
                  </a:txBody>
                  <a:tcPr marL="7620" marR="7620" marT="7620" marB="0"/>
                </a:tc>
                <a:tc>
                  <a:txBody>
                    <a:bodyPr/>
                    <a:lstStyle/>
                    <a:p>
                      <a:pPr algn="ctr" fontAlgn="ctr"/>
                      <a:r>
                        <a:rPr lang="lv-LV" sz="2000" u="none" strike="noStrike">
                          <a:effectLst/>
                          <a:latin typeface="Candara" panose="020E0502030303020204" pitchFamily="34" charset="0"/>
                        </a:rPr>
                        <a:t>7</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12</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18</a:t>
                      </a:r>
                      <a:endParaRPr lang="lv-LV" sz="28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13"/>
                  </a:ext>
                </a:extLst>
              </a:tr>
            </a:tbl>
          </a:graphicData>
        </a:graphic>
      </p:graphicFrame>
      <p:sp>
        <p:nvSpPr>
          <p:cNvPr id="5" name="Rectangle 4"/>
          <p:cNvSpPr/>
          <p:nvPr/>
        </p:nvSpPr>
        <p:spPr>
          <a:xfrm>
            <a:off x="516906" y="188640"/>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Ģimene un draugi </a:t>
            </a:r>
          </a:p>
        </p:txBody>
      </p:sp>
      <p:sp>
        <p:nvSpPr>
          <p:cNvPr id="9" name="Rectangle 8"/>
          <p:cNvSpPr/>
          <p:nvPr/>
        </p:nvSpPr>
        <p:spPr>
          <a:xfrm>
            <a:off x="263352" y="840551"/>
            <a:ext cx="2397579" cy="369332"/>
          </a:xfrm>
          <a:prstGeom prst="rect">
            <a:avLst/>
          </a:prstGeom>
        </p:spPr>
        <p:txBody>
          <a:bodyPr wrap="none">
            <a:spAutoFit/>
          </a:bodyPr>
          <a:lstStyle/>
          <a:p>
            <a:r>
              <a:rPr lang="lv-LV" b="1" dirty="0">
                <a:solidFill>
                  <a:srgbClr val="000000"/>
                </a:solidFill>
                <a:latin typeface="Calibri"/>
              </a:rPr>
              <a:t>Bērnu pašnovērtējums </a:t>
            </a:r>
            <a:endParaRPr lang="lv-LV" dirty="0"/>
          </a:p>
        </p:txBody>
      </p:sp>
      <p:pic>
        <p:nvPicPr>
          <p:cNvPr id="10" name="Picture 4" descr="https://upload.wikimedia.org/wikipedia/commons/thumb/8/8f/Flag_of_Estonia.svg/255px-Flag_of_Estoni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5541" y="414005"/>
            <a:ext cx="1246803" cy="79208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1" name="Picture 2" descr="http://www.escgold.com/wp-content/uploads/2014/04/Latvia-Flag-300x20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60" y="404664"/>
            <a:ext cx="1199538" cy="79969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2" name="Picture 6" descr="https://upload.wikimedia.org/wikipedia/commons/thumb/1/11/Flag_of_Lithuania.svg/2000px-Flag_of_Lithuan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4512" y="414003"/>
            <a:ext cx="1186382" cy="78816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86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7368" y="908720"/>
            <a:ext cx="11305256" cy="5855449"/>
          </a:xfrm>
          <a:prstGeom prst="rect">
            <a:avLst/>
          </a:prstGeom>
        </p:spPr>
        <p:txBody>
          <a:bodyPr wrap="square">
            <a:spAutoFit/>
          </a:bodyPr>
          <a:lstStyle/>
          <a:p>
            <a:pPr lvl="0"/>
            <a:r>
              <a:rPr lang="lv-LV" sz="2800" b="1" dirty="0">
                <a:latin typeface="Candara" panose="020E0502030303020204" pitchFamily="34" charset="0"/>
              </a:rPr>
              <a:t>STATISTIKAS DATI par 2015</a:t>
            </a:r>
          </a:p>
          <a:p>
            <a:pPr marL="285750" indent="-285750">
              <a:buFont typeface="Arial" panose="020B0604020202020204" pitchFamily="34" charset="0"/>
              <a:buChar char="•"/>
            </a:pPr>
            <a:endParaRPr lang="lv-LV" sz="1050" dirty="0">
              <a:latin typeface="Candara" panose="020E0502030303020204" pitchFamily="34" charset="0"/>
            </a:endParaRPr>
          </a:p>
          <a:p>
            <a:pPr marL="285750" indent="-285750">
              <a:buFont typeface="Arial" panose="020B0604020202020204" pitchFamily="34" charset="0"/>
              <a:buChar char="•"/>
            </a:pPr>
            <a:r>
              <a:rPr lang="lv-LV" sz="2400" dirty="0">
                <a:latin typeface="Candara" panose="020E0502030303020204" pitchFamily="34" charset="0"/>
              </a:rPr>
              <a:t>Igaunijā tikai 42% bērnu dzimst laulībā, Latvijā - 58%, bet Lietuvā - 72%. Un tikai aptuveni puse no bērniem dzīvo kopā ar laulātiem vecākiem (Lietuvā - 66%). </a:t>
            </a:r>
          </a:p>
          <a:p>
            <a:pPr marL="285750" indent="-285750">
              <a:buFont typeface="Arial" panose="020B0604020202020204" pitchFamily="34" charset="0"/>
              <a:buChar char="•"/>
            </a:pPr>
            <a:r>
              <a:rPr lang="lv-LV" sz="2400" dirty="0">
                <a:latin typeface="Candara" panose="020E0502030303020204" pitchFamily="34" charset="0"/>
              </a:rPr>
              <a:t>Viena vecāka mājsaimniecībā Latvijā dzīvo gandrīz </a:t>
            </a:r>
            <a:r>
              <a:rPr lang="lv-LV" sz="2400" b="1" dirty="0">
                <a:solidFill>
                  <a:srgbClr val="FF0000"/>
                </a:solidFill>
                <a:latin typeface="Candara" panose="020E0502030303020204" pitchFamily="34" charset="0"/>
              </a:rPr>
              <a:t>1/3 </a:t>
            </a:r>
            <a:r>
              <a:rPr lang="lv-LV" sz="2400" dirty="0">
                <a:latin typeface="Candara" panose="020E0502030303020204" pitchFamily="34" charset="0"/>
              </a:rPr>
              <a:t>daļa bērnu jeb 28 %, salīdzinoši mazāk LT - 22 % un EE tikai </a:t>
            </a:r>
            <a:r>
              <a:rPr lang="lv-LV" sz="2400" b="1" dirty="0">
                <a:solidFill>
                  <a:srgbClr val="00B050"/>
                </a:solidFill>
                <a:latin typeface="Candara" panose="020E0502030303020204" pitchFamily="34" charset="0"/>
              </a:rPr>
              <a:t>15 %.</a:t>
            </a:r>
          </a:p>
          <a:p>
            <a:pPr marL="285750" indent="-285750">
              <a:buFont typeface="Arial" panose="020B0604020202020204" pitchFamily="34" charset="0"/>
              <a:buChar char="•"/>
            </a:pPr>
            <a:r>
              <a:rPr lang="lv-LV" sz="2400" dirty="0">
                <a:latin typeface="Candara" panose="020E0502030303020204" pitchFamily="34" charset="0"/>
              </a:rPr>
              <a:t>Bērnu skaits, kas dzīvo ģimenēs, kurās netiek pietiekami nodrošināta bērna attīstība un audzināšana (</a:t>
            </a:r>
            <a:r>
              <a:rPr lang="lv-LV" sz="2400" dirty="0" err="1">
                <a:latin typeface="Candara" panose="020E0502030303020204" pitchFamily="34" charset="0"/>
              </a:rPr>
              <a:t>t.s.sociālā</a:t>
            </a:r>
            <a:r>
              <a:rPr lang="lv-LV" sz="2400" dirty="0">
                <a:latin typeface="Candara" panose="020E0502030303020204" pitchFamily="34" charset="0"/>
              </a:rPr>
              <a:t> riska ģimenēs) – LT 19 527 (3,5 %) , EE 7924  (3 %), LV 2909, bet LV dati ir nepilnīgi, jo ietver tikai to bērnu un ģimeņu skaitu, par kurām bāriņtiesa ziņojusi sociālajam dienestam un bet netiek apkopots kopējais bērnu skaitu, ar kuru ģimenēm strādā sociālie dienesti</a:t>
            </a:r>
          </a:p>
          <a:p>
            <a:pPr marL="285750" indent="-285750">
              <a:buFont typeface="Arial" panose="020B0604020202020204" pitchFamily="34" charset="0"/>
              <a:buChar char="•"/>
            </a:pPr>
            <a:r>
              <a:rPr lang="lv-LV" sz="2400" dirty="0">
                <a:latin typeface="Candara" panose="020E0502030303020204" pitchFamily="34" charset="0"/>
              </a:rPr>
              <a:t>Bērni, kas dzīvo ārpus bioloģiskās ģimenes – EE 2592 jeb 1%  no bērnu kopējā skaita, LV – 7548 jeb </a:t>
            </a:r>
            <a:r>
              <a:rPr lang="lv-LV" sz="2400" b="1" dirty="0">
                <a:solidFill>
                  <a:srgbClr val="FF0000"/>
                </a:solidFill>
                <a:latin typeface="Candara" panose="020E0502030303020204" pitchFamily="34" charset="0"/>
              </a:rPr>
              <a:t>2% </a:t>
            </a:r>
            <a:r>
              <a:rPr lang="lv-LV" sz="2400" dirty="0">
                <a:latin typeface="Candara" panose="020E0502030303020204" pitchFamily="34" charset="0"/>
              </a:rPr>
              <a:t>; LT – 9220 jeb 1,7 %. </a:t>
            </a:r>
          </a:p>
          <a:p>
            <a:pPr marL="285750" indent="-285750">
              <a:buFont typeface="Arial" panose="020B0604020202020204" pitchFamily="34" charset="0"/>
              <a:buChar char="•"/>
            </a:pPr>
            <a:r>
              <a:rPr lang="lv-LV" sz="2400" dirty="0">
                <a:latin typeface="Candara" panose="020E0502030303020204" pitchFamily="34" charset="0"/>
              </a:rPr>
              <a:t>LV ir pirmā vietā Baltijas valstīs arī pēc bērnu adopcijas uz ārvalstīm   -  135 bērni (nacionālo adopciju skaits - 132), LT – 62 (nacionālo adopciju skaits - 128), EE – kopējais adopciju skaits – 93 (nav datu par dalījumu)</a:t>
            </a:r>
          </a:p>
        </p:txBody>
      </p:sp>
      <p:sp>
        <p:nvSpPr>
          <p:cNvPr id="4" name="Rectangle 4"/>
          <p:cNvSpPr/>
          <p:nvPr/>
        </p:nvSpPr>
        <p:spPr>
          <a:xfrm>
            <a:off x="516906" y="188640"/>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Ģimene un draugi </a:t>
            </a:r>
          </a:p>
        </p:txBody>
      </p:sp>
    </p:spTree>
    <p:extLst>
      <p:ext uri="{BB962C8B-B14F-4D97-AF65-F5344CB8AC3E}">
        <p14:creationId xmlns:p14="http://schemas.microsoft.com/office/powerpoint/2010/main" val="407884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8243825"/>
              </p:ext>
            </p:extLst>
          </p:nvPr>
        </p:nvGraphicFramePr>
        <p:xfrm>
          <a:off x="335361" y="764704"/>
          <a:ext cx="11521278" cy="5969628"/>
        </p:xfrm>
        <a:graphic>
          <a:graphicData uri="http://schemas.openxmlformats.org/drawingml/2006/table">
            <a:tbl>
              <a:tblPr>
                <a:tableStyleId>{5C22544A-7EE6-4342-B048-85BDC9FD1C3A}</a:tableStyleId>
              </a:tblPr>
              <a:tblGrid>
                <a:gridCol w="7446066">
                  <a:extLst>
                    <a:ext uri="{9D8B030D-6E8A-4147-A177-3AD203B41FA5}">
                      <a16:colId xmlns:a16="http://schemas.microsoft.com/office/drawing/2014/main" val="20000"/>
                    </a:ext>
                  </a:extLst>
                </a:gridCol>
                <a:gridCol w="1358404">
                  <a:extLst>
                    <a:ext uri="{9D8B030D-6E8A-4147-A177-3AD203B41FA5}">
                      <a16:colId xmlns:a16="http://schemas.microsoft.com/office/drawing/2014/main" val="20001"/>
                    </a:ext>
                  </a:extLst>
                </a:gridCol>
                <a:gridCol w="1358404">
                  <a:extLst>
                    <a:ext uri="{9D8B030D-6E8A-4147-A177-3AD203B41FA5}">
                      <a16:colId xmlns:a16="http://schemas.microsoft.com/office/drawing/2014/main" val="20002"/>
                    </a:ext>
                  </a:extLst>
                </a:gridCol>
                <a:gridCol w="1358404">
                  <a:extLst>
                    <a:ext uri="{9D8B030D-6E8A-4147-A177-3AD203B41FA5}">
                      <a16:colId xmlns:a16="http://schemas.microsoft.com/office/drawing/2014/main" val="20003"/>
                    </a:ext>
                  </a:extLst>
                </a:gridCol>
              </a:tblGrid>
              <a:tr h="576046">
                <a:tc>
                  <a:txBody>
                    <a:bodyPr/>
                    <a:lstStyle/>
                    <a:p>
                      <a:pPr algn="l" fontAlgn="ct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0"/>
                  </a:ext>
                </a:extLst>
              </a:tr>
              <a:tr h="318662">
                <a:tc>
                  <a:txBody>
                    <a:bodyPr/>
                    <a:lstStyle/>
                    <a:p>
                      <a:pPr algn="l" fontAlgn="b"/>
                      <a:r>
                        <a:rPr lang="lv-LV" sz="2000" b="0" i="0" u="none" strike="noStrike" dirty="0">
                          <a:solidFill>
                            <a:srgbClr val="000000"/>
                          </a:solidFill>
                          <a:effectLst/>
                          <a:latin typeface="Candara" panose="020E0502030303020204" pitchFamily="34" charset="0"/>
                        </a:rPr>
                        <a:t>Man patīk iet uz skolu</a:t>
                      </a:r>
                    </a:p>
                  </a:txBody>
                  <a:tcPr marL="7620" marR="7620" marT="7620" marB="0"/>
                </a:tc>
                <a:tc>
                  <a:txBody>
                    <a:bodyPr/>
                    <a:lstStyle/>
                    <a:p>
                      <a:pPr algn="ctr" fontAlgn="ctr"/>
                      <a:r>
                        <a:rPr lang="lv-LV" sz="2800" b="1" u="none" strike="noStrike" dirty="0">
                          <a:solidFill>
                            <a:srgbClr val="00B050"/>
                          </a:solidFill>
                          <a:effectLst/>
                          <a:latin typeface="Candara" panose="020E0502030303020204" pitchFamily="34" charset="0"/>
                        </a:rPr>
                        <a:t>61</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52</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57</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1"/>
                  </a:ext>
                </a:extLst>
              </a:tr>
              <a:tr h="318662">
                <a:tc>
                  <a:txBody>
                    <a:bodyPr/>
                    <a:lstStyle/>
                    <a:p>
                      <a:pPr algn="l" fontAlgn="b"/>
                      <a:r>
                        <a:rPr lang="fr-FR" sz="2000" b="0" i="0" u="none" strike="noStrike" dirty="0" err="1">
                          <a:solidFill>
                            <a:srgbClr val="000000"/>
                          </a:solidFill>
                          <a:effectLst/>
                          <a:latin typeface="Candara" panose="020E0502030303020204" pitchFamily="34" charset="0"/>
                        </a:rPr>
                        <a:t>Skolā</a:t>
                      </a:r>
                      <a:r>
                        <a:rPr lang="fr-FR" sz="2000" b="0" i="0" u="none" strike="noStrike" dirty="0">
                          <a:solidFill>
                            <a:srgbClr val="000000"/>
                          </a:solidFill>
                          <a:effectLst/>
                          <a:latin typeface="Candara" panose="020E0502030303020204" pitchFamily="34" charset="0"/>
                        </a:rPr>
                        <a:t> </a:t>
                      </a:r>
                      <a:r>
                        <a:rPr lang="fr-FR" sz="2000" b="0" i="0" u="none" strike="noStrike" dirty="0" err="1">
                          <a:solidFill>
                            <a:srgbClr val="000000"/>
                          </a:solidFill>
                          <a:effectLst/>
                          <a:latin typeface="Candara" panose="020E0502030303020204" pitchFamily="34" charset="0"/>
                        </a:rPr>
                        <a:t>jūtos</a:t>
                      </a:r>
                      <a:r>
                        <a:rPr lang="fr-FR" sz="2000" b="0" i="0" u="none" strike="noStrike" dirty="0">
                          <a:solidFill>
                            <a:srgbClr val="000000"/>
                          </a:solidFill>
                          <a:effectLst/>
                          <a:latin typeface="Candara" panose="020E0502030303020204" pitchFamily="34" charset="0"/>
                        </a:rPr>
                        <a:t> </a:t>
                      </a:r>
                      <a:r>
                        <a:rPr lang="fr-FR" sz="2000" b="0" i="0" u="none" strike="noStrike" dirty="0" err="1">
                          <a:solidFill>
                            <a:srgbClr val="000000"/>
                          </a:solidFill>
                          <a:effectLst/>
                          <a:latin typeface="Candara" panose="020E0502030303020204" pitchFamily="34" charset="0"/>
                        </a:rPr>
                        <a:t>pārslogots</a:t>
                      </a:r>
                      <a:r>
                        <a:rPr lang="fr-FR" sz="2000" b="0" i="0" u="none" strike="noStrike" dirty="0">
                          <a:solidFill>
                            <a:srgbClr val="000000"/>
                          </a:solidFill>
                          <a:effectLst/>
                          <a:latin typeface="Candara" panose="020E0502030303020204" pitchFamily="34" charset="0"/>
                        </a:rPr>
                        <a:t>/-a un </a:t>
                      </a:r>
                      <a:r>
                        <a:rPr lang="fr-FR" sz="2000" b="0" i="0" u="none" strike="noStrike" dirty="0" err="1">
                          <a:solidFill>
                            <a:srgbClr val="000000"/>
                          </a:solidFill>
                          <a:effectLst/>
                          <a:latin typeface="Candara" panose="020E0502030303020204" pitchFamily="34" charset="0"/>
                        </a:rPr>
                        <a:t>noguris</a:t>
                      </a:r>
                      <a:r>
                        <a:rPr lang="fr-FR" sz="2000" b="0" i="0" u="none" strike="noStrike" dirty="0">
                          <a:solidFill>
                            <a:srgbClr val="000000"/>
                          </a:solidFill>
                          <a:effectLst/>
                          <a:latin typeface="Candara" panose="020E0502030303020204" pitchFamily="34" charset="0"/>
                        </a:rPr>
                        <a:t>/-</a:t>
                      </a:r>
                      <a:r>
                        <a:rPr lang="fr-FR" sz="2000" b="0" i="0" u="none" strike="noStrike" dirty="0" err="1">
                          <a:solidFill>
                            <a:srgbClr val="000000"/>
                          </a:solidFill>
                          <a:effectLst/>
                          <a:latin typeface="Candara" panose="020E0502030303020204" pitchFamily="34" charset="0"/>
                        </a:rPr>
                        <a:t>usi</a:t>
                      </a:r>
                      <a:endParaRPr lang="fr-FR" sz="2000" b="0" i="0" u="none" strike="noStrike" dirty="0">
                        <a:solidFill>
                          <a:srgbClr val="000000"/>
                        </a:solidFill>
                        <a:effectLst/>
                        <a:latin typeface="Candara" panose="020E0502030303020204" pitchFamily="34" charset="0"/>
                      </a:endParaRPr>
                    </a:p>
                  </a:txBody>
                  <a:tcPr marL="7620" marR="7620" marT="7620" marB="0"/>
                </a:tc>
                <a:tc>
                  <a:txBody>
                    <a:bodyPr/>
                    <a:lstStyle/>
                    <a:p>
                      <a:pPr algn="ctr" fontAlgn="ctr"/>
                      <a:r>
                        <a:rPr lang="lv-LV" sz="2000" u="none" strike="noStrike" dirty="0">
                          <a:effectLst/>
                          <a:latin typeface="Candara" panose="020E0502030303020204" pitchFamily="34" charset="0"/>
                        </a:rPr>
                        <a:t>55</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53</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65</a:t>
                      </a:r>
                      <a:endParaRPr lang="lv-LV" sz="28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2"/>
                  </a:ext>
                </a:extLst>
              </a:tr>
              <a:tr h="502278">
                <a:tc>
                  <a:txBody>
                    <a:bodyPr/>
                    <a:lstStyle/>
                    <a:p>
                      <a:pPr algn="l" fontAlgn="b"/>
                      <a:r>
                        <a:rPr lang="lv-LV" sz="2000" b="0" i="0" u="none" strike="noStrike" dirty="0">
                          <a:solidFill>
                            <a:srgbClr val="000000"/>
                          </a:solidFill>
                          <a:effectLst/>
                          <a:latin typeface="Candara" panose="020E0502030303020204" pitchFamily="34" charset="0"/>
                        </a:rPr>
                        <a:t>Skolā mani aizskar vai pazemo (grūsta, apsaukā, fiziski aizskar, sit/iepļaukā, draud, atņem manas mantas)</a:t>
                      </a:r>
                    </a:p>
                  </a:txBody>
                  <a:tcPr marL="7620" marR="7620" marT="7620" marB="0"/>
                </a:tc>
                <a:tc>
                  <a:txBody>
                    <a:bodyPr/>
                    <a:lstStyle/>
                    <a:p>
                      <a:pPr algn="ctr" fontAlgn="ctr"/>
                      <a:r>
                        <a:rPr lang="lv-LV" sz="2000" b="0" i="0" u="none" strike="noStrike" dirty="0">
                          <a:solidFill>
                            <a:srgbClr val="000000"/>
                          </a:solidFill>
                          <a:effectLst/>
                          <a:latin typeface="Candara" panose="020E0502030303020204" pitchFamily="34" charset="0"/>
                        </a:rPr>
                        <a:t>5</a:t>
                      </a:r>
                    </a:p>
                  </a:txBody>
                  <a:tcPr marL="7620" marR="7620" marT="7620" marB="0" anchor="ctr"/>
                </a:tc>
                <a:tc>
                  <a:txBody>
                    <a:bodyPr/>
                    <a:lstStyle/>
                    <a:p>
                      <a:pPr algn="ctr" fontAlgn="ctr"/>
                      <a:r>
                        <a:rPr lang="lv-LV" sz="2800" b="1" i="0" u="none" strike="noStrike" dirty="0">
                          <a:solidFill>
                            <a:srgbClr val="FF0000"/>
                          </a:solidFill>
                          <a:effectLst/>
                          <a:latin typeface="Candara" panose="020E0502030303020204" pitchFamily="34" charset="0"/>
                        </a:rPr>
                        <a:t>9</a:t>
                      </a:r>
                    </a:p>
                  </a:txBody>
                  <a:tcPr marL="7620" marR="7620" marT="7620" marB="0" anchor="ctr"/>
                </a:tc>
                <a:tc>
                  <a:txBody>
                    <a:bodyPr/>
                    <a:lstStyle/>
                    <a:p>
                      <a:pPr algn="ctr" fontAlgn="ctr"/>
                      <a:r>
                        <a:rPr lang="lv-LV" sz="2000" b="0" i="0" u="none" strike="noStrike" dirty="0">
                          <a:solidFill>
                            <a:srgbClr val="000000"/>
                          </a:solidFill>
                          <a:effectLst/>
                          <a:latin typeface="Candara" panose="020E0502030303020204" pitchFamily="34" charset="0"/>
                        </a:rPr>
                        <a:t>6</a:t>
                      </a:r>
                    </a:p>
                  </a:txBody>
                  <a:tcPr marL="7620" marR="7620" marT="7620" marB="0" anchor="ctr"/>
                </a:tc>
                <a:extLst>
                  <a:ext uri="{0D108BD9-81ED-4DB2-BD59-A6C34878D82A}">
                    <a16:rowId xmlns:a16="http://schemas.microsoft.com/office/drawing/2014/main" val="10003"/>
                  </a:ext>
                </a:extLst>
              </a:tr>
              <a:tr h="257642">
                <a:tc>
                  <a:txBody>
                    <a:bodyPr/>
                    <a:lstStyle/>
                    <a:p>
                      <a:pPr algn="l" fontAlgn="ctr"/>
                      <a:r>
                        <a:rPr lang="lv-LV" sz="2000" b="0" i="0" u="none" strike="noStrike" dirty="0">
                          <a:solidFill>
                            <a:srgbClr val="000000"/>
                          </a:solidFill>
                          <a:effectLst/>
                          <a:latin typeface="Candara" panose="020E0502030303020204" pitchFamily="34" charset="0"/>
                        </a:rPr>
                        <a:t>Skolēnu %, kuri bieži izjūt «</a:t>
                      </a:r>
                      <a:r>
                        <a:rPr lang="lv-LV" sz="2000" b="0" i="0" u="none" strike="noStrike" dirty="0" err="1">
                          <a:solidFill>
                            <a:srgbClr val="000000"/>
                          </a:solidFill>
                          <a:effectLst/>
                          <a:latin typeface="Candara" panose="020E0502030303020204" pitchFamily="34" charset="0"/>
                        </a:rPr>
                        <a:t>bullingu</a:t>
                      </a:r>
                      <a:r>
                        <a:rPr lang="lv-LV" sz="2000" b="0" i="0" u="none" strike="noStrike" dirty="0">
                          <a:solidFill>
                            <a:srgbClr val="000000"/>
                          </a:solidFill>
                          <a:effectLst/>
                          <a:latin typeface="Candara" panose="020E0502030303020204" pitchFamily="34" charset="0"/>
                        </a:rPr>
                        <a:t>»</a:t>
                      </a:r>
                      <a:r>
                        <a:rPr lang="en-US" sz="2000" b="0" i="0" u="none" strike="noStrike" dirty="0">
                          <a:solidFill>
                            <a:srgbClr val="000000"/>
                          </a:solidFill>
                          <a:effectLst/>
                          <a:latin typeface="Candara" panose="020E0502030303020204" pitchFamily="34" charset="0"/>
                        </a:rPr>
                        <a:t> (15 </a:t>
                      </a:r>
                      <a:r>
                        <a:rPr lang="lv-LV" sz="2000" b="0" i="0" u="none" strike="noStrike" dirty="0" err="1">
                          <a:solidFill>
                            <a:srgbClr val="000000"/>
                          </a:solidFill>
                          <a:effectLst/>
                          <a:latin typeface="Candara" panose="020E0502030303020204" pitchFamily="34" charset="0"/>
                        </a:rPr>
                        <a:t>g.v</a:t>
                      </a:r>
                      <a:r>
                        <a:rPr lang="lv-LV" sz="2000" b="0" i="0" u="none" strike="noStrike" dirty="0">
                          <a:solidFill>
                            <a:srgbClr val="000000"/>
                          </a:solidFill>
                          <a:effectLst/>
                          <a:latin typeface="Candara" panose="020E0502030303020204" pitchFamily="34" charset="0"/>
                        </a:rPr>
                        <a:t>.</a:t>
                      </a:r>
                      <a:r>
                        <a:rPr lang="lv-LV" sz="2000" b="0" i="0" u="none" strike="noStrike" baseline="0" dirty="0">
                          <a:solidFill>
                            <a:srgbClr val="000000"/>
                          </a:solidFill>
                          <a:effectLst/>
                          <a:latin typeface="Candara" panose="020E0502030303020204" pitchFamily="34" charset="0"/>
                        </a:rPr>
                        <a:t> – OECD pētījums 2015)</a:t>
                      </a:r>
                      <a:endParaRPr lang="en-US" sz="2000" b="0" i="0" u="none" strike="noStrike" dirty="0">
                        <a:solidFill>
                          <a:srgbClr val="000000"/>
                        </a:solidFill>
                        <a:effectLst/>
                        <a:latin typeface="Candara" panose="020E0502030303020204" pitchFamily="34" charset="0"/>
                      </a:endParaRPr>
                    </a:p>
                  </a:txBody>
                  <a:tcPr marL="7620" marR="7620" marT="7620" marB="0"/>
                </a:tc>
                <a:tc>
                  <a:txBody>
                    <a:bodyPr/>
                    <a:lstStyle/>
                    <a:p>
                      <a:pPr algn="ctr" fontAlgn="ctr"/>
                      <a:r>
                        <a:rPr lang="lv-LV" sz="2000" b="0" i="0" u="none" strike="noStrike">
                          <a:solidFill>
                            <a:srgbClr val="000000"/>
                          </a:solidFill>
                          <a:effectLst/>
                          <a:latin typeface="Candara" panose="020E0502030303020204" pitchFamily="34" charset="0"/>
                        </a:rPr>
                        <a:t>10</a:t>
                      </a:r>
                    </a:p>
                  </a:txBody>
                  <a:tcPr marL="7620" marR="7620" marT="7620" marB="0" anchor="ctr"/>
                </a:tc>
                <a:tc>
                  <a:txBody>
                    <a:bodyPr/>
                    <a:lstStyle/>
                    <a:p>
                      <a:pPr algn="ctr" fontAlgn="ctr"/>
                      <a:r>
                        <a:rPr lang="lv-LV" sz="2800" b="1" i="0" u="none" strike="noStrike" dirty="0">
                          <a:solidFill>
                            <a:srgbClr val="FF0000"/>
                          </a:solidFill>
                          <a:effectLst/>
                          <a:latin typeface="Candara" panose="020E0502030303020204" pitchFamily="34" charset="0"/>
                        </a:rPr>
                        <a:t>18</a:t>
                      </a:r>
                    </a:p>
                  </a:txBody>
                  <a:tcPr marL="7620" marR="7620" marT="7620" marB="0" anchor="ctr"/>
                </a:tc>
                <a:tc>
                  <a:txBody>
                    <a:bodyPr/>
                    <a:lstStyle/>
                    <a:p>
                      <a:pPr algn="ctr" fontAlgn="ctr"/>
                      <a:r>
                        <a:rPr lang="lv-LV" sz="2000" b="0" i="0" u="none" strike="noStrike" dirty="0">
                          <a:solidFill>
                            <a:srgbClr val="000000"/>
                          </a:solidFill>
                          <a:effectLst/>
                          <a:latin typeface="Candara" panose="020E0502030303020204" pitchFamily="34" charset="0"/>
                        </a:rPr>
                        <a:t>10</a:t>
                      </a:r>
                    </a:p>
                  </a:txBody>
                  <a:tcPr marL="7620" marR="7620" marT="7620" marB="0" anchor="ctr"/>
                </a:tc>
                <a:extLst>
                  <a:ext uri="{0D108BD9-81ED-4DB2-BD59-A6C34878D82A}">
                    <a16:rowId xmlns:a16="http://schemas.microsoft.com/office/drawing/2014/main" val="10004"/>
                  </a:ext>
                </a:extLst>
              </a:tr>
              <a:tr h="318662">
                <a:tc>
                  <a:txBody>
                    <a:bodyPr/>
                    <a:lstStyle/>
                    <a:p>
                      <a:pPr algn="l" fontAlgn="b"/>
                      <a:r>
                        <a:rPr lang="sv-SE" sz="2000" b="0" i="0" u="none" strike="noStrike" dirty="0">
                          <a:solidFill>
                            <a:srgbClr val="000000"/>
                          </a:solidFill>
                          <a:effectLst/>
                          <a:latin typeface="Candara" panose="020E0502030303020204" pitchFamily="34" charset="0"/>
                        </a:rPr>
                        <a:t>Man </a:t>
                      </a:r>
                      <a:r>
                        <a:rPr lang="sv-SE" sz="2000" b="0" i="0" u="none" strike="noStrike" dirty="0" err="1">
                          <a:solidFill>
                            <a:srgbClr val="000000"/>
                          </a:solidFill>
                          <a:effectLst/>
                          <a:latin typeface="Candara" panose="020E0502030303020204" pitchFamily="34" charset="0"/>
                        </a:rPr>
                        <a:t>ir</a:t>
                      </a:r>
                      <a:r>
                        <a:rPr lang="sv-SE" sz="2000" b="0" i="0" u="none" strike="noStrike" dirty="0">
                          <a:solidFill>
                            <a:srgbClr val="000000"/>
                          </a:solidFill>
                          <a:effectLst/>
                          <a:latin typeface="Candara" panose="020E0502030303020204" pitchFamily="34" charset="0"/>
                        </a:rPr>
                        <a:t> </a:t>
                      </a:r>
                      <a:r>
                        <a:rPr lang="sv-SE" sz="2000" b="0" i="0" u="none" strike="noStrike" dirty="0" err="1">
                          <a:solidFill>
                            <a:srgbClr val="000000"/>
                          </a:solidFill>
                          <a:effectLst/>
                          <a:latin typeface="Candara" panose="020E0502030303020204" pitchFamily="34" charset="0"/>
                        </a:rPr>
                        <a:t>sliktas</a:t>
                      </a:r>
                      <a:r>
                        <a:rPr lang="sv-SE" sz="2000" b="0" i="0" u="none" strike="noStrike" dirty="0">
                          <a:solidFill>
                            <a:srgbClr val="000000"/>
                          </a:solidFill>
                          <a:effectLst/>
                          <a:latin typeface="Candara" panose="020E0502030303020204" pitchFamily="34" charset="0"/>
                        </a:rPr>
                        <a:t> </a:t>
                      </a:r>
                      <a:r>
                        <a:rPr lang="sv-SE" sz="2000" b="0" i="0" u="none" strike="noStrike" dirty="0" err="1">
                          <a:solidFill>
                            <a:srgbClr val="000000"/>
                          </a:solidFill>
                          <a:effectLst/>
                          <a:latin typeface="Candara" panose="020E0502030303020204" pitchFamily="34" charset="0"/>
                        </a:rPr>
                        <a:t>attiecības</a:t>
                      </a:r>
                      <a:r>
                        <a:rPr lang="sv-SE" sz="2000" b="0" i="0" u="none" strike="noStrike" dirty="0">
                          <a:solidFill>
                            <a:srgbClr val="000000"/>
                          </a:solidFill>
                          <a:effectLst/>
                          <a:latin typeface="Candara" panose="020E0502030303020204" pitchFamily="34" charset="0"/>
                        </a:rPr>
                        <a:t> ar </a:t>
                      </a:r>
                      <a:r>
                        <a:rPr lang="sv-SE" sz="2000" b="0" i="0" u="none" strike="noStrike" dirty="0" err="1">
                          <a:solidFill>
                            <a:srgbClr val="000000"/>
                          </a:solidFill>
                          <a:effectLst/>
                          <a:latin typeface="Candara" panose="020E0502030303020204" pitchFamily="34" charset="0"/>
                        </a:rPr>
                        <a:t>klasesbiedriem</a:t>
                      </a:r>
                      <a:endParaRPr lang="sv-SE" sz="2000" b="0" i="0" u="none" strike="noStrike" dirty="0">
                        <a:solidFill>
                          <a:srgbClr val="000000"/>
                        </a:solidFill>
                        <a:effectLst/>
                        <a:latin typeface="Candara" panose="020E0502030303020204" pitchFamily="34" charset="0"/>
                      </a:endParaRPr>
                    </a:p>
                  </a:txBody>
                  <a:tcPr marL="7620" marR="7620" marT="7620" marB="0"/>
                </a:tc>
                <a:tc>
                  <a:txBody>
                    <a:bodyPr/>
                    <a:lstStyle/>
                    <a:p>
                      <a:pPr algn="ctr" fontAlgn="ctr"/>
                      <a:r>
                        <a:rPr lang="lv-LV" sz="2000" u="none" strike="noStrike" dirty="0">
                          <a:effectLst/>
                          <a:latin typeface="Candara" panose="020E0502030303020204" pitchFamily="34" charset="0"/>
                        </a:rPr>
                        <a:t>7</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11</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FF0000"/>
                          </a:solidFill>
                          <a:effectLst/>
                          <a:latin typeface="Candara" panose="020E0502030303020204" pitchFamily="34" charset="0"/>
                        </a:rPr>
                        <a:t>17</a:t>
                      </a:r>
                      <a:endParaRPr lang="lv-LV" sz="2800" b="1" i="0" u="none" strike="noStrike" dirty="0">
                        <a:solidFill>
                          <a:srgbClr val="FF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5"/>
                  </a:ext>
                </a:extLst>
              </a:tr>
              <a:tr h="318662">
                <a:tc>
                  <a:txBody>
                    <a:bodyPr/>
                    <a:lstStyle/>
                    <a:p>
                      <a:pPr algn="l" fontAlgn="b"/>
                      <a:r>
                        <a:rPr lang="lv-LV" sz="2000" b="0" i="0" u="none" strike="noStrike" dirty="0">
                          <a:solidFill>
                            <a:srgbClr val="000000"/>
                          </a:solidFill>
                          <a:effectLst/>
                          <a:latin typeface="Candara" panose="020E0502030303020204" pitchFamily="34" charset="0"/>
                        </a:rPr>
                        <a:t>Skolotāji uzklausa manu viedokli un izturas pret mani ar cieņu</a:t>
                      </a:r>
                    </a:p>
                  </a:txBody>
                  <a:tcPr marL="7620" marR="7620" marT="7620" marB="0"/>
                </a:tc>
                <a:tc>
                  <a:txBody>
                    <a:bodyPr/>
                    <a:lstStyle/>
                    <a:p>
                      <a:pPr algn="ctr" fontAlgn="ctr"/>
                      <a:r>
                        <a:rPr lang="lv-LV" sz="2000" b="0" u="none" strike="noStrike" dirty="0">
                          <a:solidFill>
                            <a:schemeClr val="tx1"/>
                          </a:solidFill>
                          <a:effectLst/>
                          <a:latin typeface="Candara" panose="020E0502030303020204" pitchFamily="34" charset="0"/>
                        </a:rPr>
                        <a:t>68</a:t>
                      </a:r>
                      <a:endParaRPr lang="lv-LV" sz="2000" b="0" i="0" u="none" strike="noStrike" dirty="0">
                        <a:solidFill>
                          <a:schemeClr val="tx1"/>
                        </a:solidFill>
                        <a:effectLst/>
                        <a:latin typeface="Candara" panose="020E0502030303020204" pitchFamily="34" charset="0"/>
                      </a:endParaRPr>
                    </a:p>
                  </a:txBody>
                  <a:tcPr marL="7620" marR="7620" marT="7620" marB="0" anchor="ctr"/>
                </a:tc>
                <a:tc>
                  <a:txBody>
                    <a:bodyPr/>
                    <a:lstStyle/>
                    <a:p>
                      <a:pPr algn="ctr" fontAlgn="ctr"/>
                      <a:r>
                        <a:rPr lang="lv-LV" sz="2800" b="1" u="none" strike="noStrike" dirty="0">
                          <a:solidFill>
                            <a:srgbClr val="00B050"/>
                          </a:solidFill>
                          <a:effectLst/>
                          <a:latin typeface="Candara" panose="020E0502030303020204" pitchFamily="34" charset="0"/>
                        </a:rPr>
                        <a:t>78</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70</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6"/>
                  </a:ext>
                </a:extLst>
              </a:tr>
              <a:tr h="318662">
                <a:tc>
                  <a:txBody>
                    <a:bodyPr/>
                    <a:lstStyle/>
                    <a:p>
                      <a:pPr algn="l" fontAlgn="b"/>
                      <a:r>
                        <a:rPr lang="lv-LV" sz="2000" b="0" i="0" u="none" strike="noStrike" dirty="0">
                          <a:solidFill>
                            <a:srgbClr val="000000"/>
                          </a:solidFill>
                          <a:effectLst/>
                          <a:latin typeface="Candara" panose="020E0502030303020204" pitchFamily="34" charset="0"/>
                        </a:rPr>
                        <a:t>Skolotāji ir pārāk bargi / netaisnīgi pret mani</a:t>
                      </a:r>
                    </a:p>
                  </a:txBody>
                  <a:tcPr marL="7620" marR="7620" marT="7620" marB="0"/>
                </a:tc>
                <a:tc>
                  <a:txBody>
                    <a:bodyPr/>
                    <a:lstStyle/>
                    <a:p>
                      <a:pPr algn="ctr" fontAlgn="ctr"/>
                      <a:r>
                        <a:rPr lang="lv-LV" sz="2000" u="none" strike="noStrike">
                          <a:effectLst/>
                          <a:latin typeface="Candara" panose="020E0502030303020204" pitchFamily="34" charset="0"/>
                        </a:rPr>
                        <a:t>17</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12</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21</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7"/>
                  </a:ext>
                </a:extLst>
              </a:tr>
              <a:tr h="597490">
                <a:tc>
                  <a:txBody>
                    <a:bodyPr/>
                    <a:lstStyle/>
                    <a:p>
                      <a:pPr algn="l" fontAlgn="b"/>
                      <a:r>
                        <a:rPr lang="lv-LV" sz="2000" b="0" i="0" u="none" strike="noStrike" dirty="0">
                          <a:solidFill>
                            <a:srgbClr val="000000"/>
                          </a:solidFill>
                          <a:effectLst/>
                          <a:latin typeface="Candara" panose="020E0502030303020204" pitchFamily="34" charset="0"/>
                        </a:rPr>
                        <a:t>Ja man ir problēmas skolā, es zinu, pie kā griezties pēc palīdzības un padoma</a:t>
                      </a:r>
                    </a:p>
                  </a:txBody>
                  <a:tcPr marL="7620" marR="7620" marT="7620" marB="0"/>
                </a:tc>
                <a:tc>
                  <a:txBody>
                    <a:bodyPr/>
                    <a:lstStyle/>
                    <a:p>
                      <a:pPr algn="ctr" fontAlgn="ctr"/>
                      <a:r>
                        <a:rPr lang="lv-LV" sz="2800" b="1" u="none" strike="noStrike" dirty="0">
                          <a:solidFill>
                            <a:srgbClr val="00B050"/>
                          </a:solidFill>
                          <a:effectLst/>
                          <a:latin typeface="Candara" panose="020E0502030303020204" pitchFamily="34" charset="0"/>
                        </a:rPr>
                        <a:t>74</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66</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69</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8"/>
                  </a:ext>
                </a:extLst>
              </a:tr>
              <a:tr h="502278">
                <a:tc>
                  <a:txBody>
                    <a:bodyPr/>
                    <a:lstStyle/>
                    <a:p>
                      <a:pPr algn="l" fontAlgn="b"/>
                      <a:r>
                        <a:rPr lang="lv-LV" sz="2000" b="0" i="0" u="none" strike="noStrike" dirty="0">
                          <a:solidFill>
                            <a:srgbClr val="000000"/>
                          </a:solidFill>
                          <a:effectLst/>
                          <a:latin typeface="Candara" panose="020E0502030303020204" pitchFamily="34" charset="0"/>
                        </a:rPr>
                        <a:t>Starpbrīžos mums ir iespēja iziet ārā, izkustēties (izskrieties, spēlēt spēles, pastaigāties </a:t>
                      </a:r>
                      <a:r>
                        <a:rPr lang="lv-LV" sz="2000" b="0" i="0" u="none" strike="noStrike" dirty="0" err="1">
                          <a:solidFill>
                            <a:srgbClr val="000000"/>
                          </a:solidFill>
                          <a:effectLst/>
                          <a:latin typeface="Candara" panose="020E0502030303020204" pitchFamily="34" charset="0"/>
                        </a:rPr>
                        <a:t>utml</a:t>
                      </a:r>
                      <a:r>
                        <a:rPr lang="lv-LV" sz="2000" b="0" i="0" u="none" strike="noStrike" dirty="0">
                          <a:solidFill>
                            <a:srgbClr val="000000"/>
                          </a:solidFill>
                          <a:effectLst/>
                          <a:latin typeface="Candara" panose="020E0502030303020204" pitchFamily="34" charset="0"/>
                        </a:rPr>
                        <a:t>.)</a:t>
                      </a:r>
                    </a:p>
                  </a:txBody>
                  <a:tcPr marL="7620" marR="7620" marT="7620" marB="0"/>
                </a:tc>
                <a:tc>
                  <a:txBody>
                    <a:bodyPr/>
                    <a:lstStyle/>
                    <a:p>
                      <a:pPr algn="ctr" fontAlgn="ctr"/>
                      <a:r>
                        <a:rPr lang="lv-LV" sz="2800" b="1" u="none" strike="noStrike" dirty="0">
                          <a:solidFill>
                            <a:srgbClr val="FF0000"/>
                          </a:solidFill>
                          <a:effectLst/>
                          <a:latin typeface="Candara" panose="020E0502030303020204" pitchFamily="34" charset="0"/>
                        </a:rPr>
                        <a:t>28</a:t>
                      </a:r>
                      <a:endParaRPr lang="lv-LV" sz="2800" b="1" i="0" u="none" strike="noStrike" dirty="0">
                        <a:solidFill>
                          <a:srgbClr val="FF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58</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dirty="0">
                          <a:effectLst/>
                          <a:latin typeface="Candara" panose="020E0502030303020204" pitchFamily="34" charset="0"/>
                        </a:rPr>
                        <a:t>56</a:t>
                      </a:r>
                      <a:endParaRPr lang="lv-LV" sz="20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9"/>
                  </a:ext>
                </a:extLst>
              </a:tr>
              <a:tr h="318662">
                <a:tc>
                  <a:txBody>
                    <a:bodyPr/>
                    <a:lstStyle/>
                    <a:p>
                      <a:pPr algn="l" fontAlgn="b"/>
                      <a:r>
                        <a:rPr lang="lv-LV" sz="2000" b="0" i="0" u="none" strike="noStrike" dirty="0">
                          <a:solidFill>
                            <a:srgbClr val="000000"/>
                          </a:solidFill>
                          <a:effectLst/>
                          <a:latin typeface="Candara" panose="020E0502030303020204" pitchFamily="34" charset="0"/>
                        </a:rPr>
                        <a:t>Skolā man ir pietiekami daudz laika paēst pusdienas</a:t>
                      </a:r>
                    </a:p>
                  </a:txBody>
                  <a:tcPr marL="7620" marR="7620" marT="7620" marB="0"/>
                </a:tc>
                <a:tc>
                  <a:txBody>
                    <a:bodyPr/>
                    <a:lstStyle/>
                    <a:p>
                      <a:pPr algn="ctr" fontAlgn="ctr"/>
                      <a:r>
                        <a:rPr lang="lv-LV" sz="2800" b="1" u="none" strike="noStrike" dirty="0">
                          <a:solidFill>
                            <a:srgbClr val="00B050"/>
                          </a:solidFill>
                          <a:effectLst/>
                          <a:latin typeface="Candara" panose="020E0502030303020204" pitchFamily="34" charset="0"/>
                        </a:rPr>
                        <a:t>82</a:t>
                      </a:r>
                      <a:endParaRPr lang="lv-LV" sz="2800" b="1" i="0" u="none" strike="noStrike" dirty="0">
                        <a:solidFill>
                          <a:srgbClr val="00B05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73</a:t>
                      </a: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79</a:t>
                      </a:r>
                      <a:endParaRPr lang="lv-LV" sz="20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10"/>
                  </a:ext>
                </a:extLst>
              </a:tr>
              <a:tr h="597490">
                <a:tc>
                  <a:txBody>
                    <a:bodyPr/>
                    <a:lstStyle/>
                    <a:p>
                      <a:pPr algn="l" fontAlgn="ctr"/>
                      <a:r>
                        <a:rPr lang="lv-LV" sz="2000" u="none" strike="noStrike" dirty="0">
                          <a:effectLst/>
                          <a:latin typeface="Candara" panose="020E0502030303020204" pitchFamily="34" charset="0"/>
                        </a:rPr>
                        <a:t>Jūtos</a:t>
                      </a:r>
                      <a:r>
                        <a:rPr lang="lv-LV" sz="2000" u="none" strike="noStrike" baseline="0" dirty="0">
                          <a:effectLst/>
                          <a:latin typeface="Candara" panose="020E0502030303020204" pitchFamily="34" charset="0"/>
                        </a:rPr>
                        <a:t> neiederīgs </a:t>
                      </a:r>
                      <a:r>
                        <a:rPr lang="lv-LV" sz="2000" u="none" strike="noStrike" dirty="0">
                          <a:effectLst/>
                          <a:latin typeface="Candara" panose="020E0502030303020204" pitchFamily="34" charset="0"/>
                        </a:rPr>
                        <a:t>savā skolā </a:t>
                      </a:r>
                      <a:r>
                        <a:rPr lang="en-US" sz="2000" u="none" strike="noStrike" dirty="0">
                          <a:effectLst/>
                          <a:latin typeface="Candara" panose="020E0502030303020204" pitchFamily="34" charset="0"/>
                        </a:rPr>
                        <a:t>(15 </a:t>
                      </a:r>
                      <a:r>
                        <a:rPr lang="lv-LV" sz="2000" u="none" strike="noStrike" dirty="0" err="1">
                          <a:effectLst/>
                          <a:latin typeface="Candara" panose="020E0502030303020204" pitchFamily="34" charset="0"/>
                        </a:rPr>
                        <a:t>g.v</a:t>
                      </a:r>
                      <a:r>
                        <a:rPr lang="lv-LV" sz="2000" u="none" strike="noStrike" dirty="0">
                          <a:effectLst/>
                          <a:latin typeface="Candara" panose="020E0502030303020204" pitchFamily="34" charset="0"/>
                        </a:rPr>
                        <a:t>.</a:t>
                      </a:r>
                      <a:r>
                        <a:rPr lang="en-US" sz="2000" u="none" strike="noStrike" dirty="0">
                          <a:effectLst/>
                          <a:latin typeface="Candara" panose="020E0502030303020204" pitchFamily="34" charset="0"/>
                        </a:rPr>
                        <a:t>) (</a:t>
                      </a:r>
                      <a:r>
                        <a:rPr lang="lv-LV" sz="2000" u="none" strike="noStrike" dirty="0">
                          <a:effectLst/>
                          <a:latin typeface="Candara" panose="020E0502030303020204" pitchFamily="34" charset="0"/>
                        </a:rPr>
                        <a:t>pilnībā piekrītu, piekrītu, no OECD pētījuma 2015</a:t>
                      </a:r>
                      <a:r>
                        <a:rPr lang="en-US" sz="2000" u="none" strike="noStrike" dirty="0">
                          <a:effectLst/>
                          <a:latin typeface="Candara" panose="020E0502030303020204" pitchFamily="34" charset="0"/>
                        </a:rPr>
                        <a:t>)</a:t>
                      </a:r>
                      <a:endParaRPr lang="en-US" sz="2000" b="0" i="0" u="none" strike="noStrike" dirty="0">
                        <a:solidFill>
                          <a:srgbClr val="000000"/>
                        </a:solidFill>
                        <a:effectLst/>
                        <a:latin typeface="Candara" panose="020E0502030303020204" pitchFamily="34" charset="0"/>
                      </a:endParaRPr>
                    </a:p>
                  </a:txBody>
                  <a:tcPr marL="7620" marR="7620" marT="7620" marB="0"/>
                </a:tc>
                <a:tc>
                  <a:txBody>
                    <a:bodyPr/>
                    <a:lstStyle/>
                    <a:p>
                      <a:pPr algn="ctr" fontAlgn="b"/>
                      <a:r>
                        <a:rPr lang="lv-LV" sz="2000" u="none" strike="noStrike">
                          <a:effectLst/>
                          <a:latin typeface="Candara" panose="020E0502030303020204" pitchFamily="34" charset="0"/>
                        </a:rPr>
                        <a:t>17</a:t>
                      </a:r>
                      <a:endParaRPr lang="lv-LV" sz="2000" b="0" i="0" u="none" strike="noStrike">
                        <a:solidFill>
                          <a:srgbClr val="000000"/>
                        </a:solidFill>
                        <a:effectLst/>
                        <a:latin typeface="Candara" panose="020E0502030303020204" pitchFamily="34" charset="0"/>
                      </a:endParaRPr>
                    </a:p>
                  </a:txBody>
                  <a:tcPr marL="7620" marR="7620" marT="7620" marB="0" anchor="b"/>
                </a:tc>
                <a:tc>
                  <a:txBody>
                    <a:bodyPr/>
                    <a:lstStyle/>
                    <a:p>
                      <a:pPr algn="ctr" fontAlgn="b"/>
                      <a:r>
                        <a:rPr lang="lv-LV" sz="2000" u="none" strike="noStrike">
                          <a:effectLst/>
                          <a:latin typeface="Candara" panose="020E0502030303020204" pitchFamily="34" charset="0"/>
                        </a:rPr>
                        <a:t>24</a:t>
                      </a:r>
                      <a:endParaRPr lang="lv-LV" sz="2000" b="0" i="0" u="none" strike="noStrike">
                        <a:solidFill>
                          <a:srgbClr val="000000"/>
                        </a:solidFill>
                        <a:effectLst/>
                        <a:latin typeface="Candara" panose="020E0502030303020204" pitchFamily="34" charset="0"/>
                      </a:endParaRPr>
                    </a:p>
                  </a:txBody>
                  <a:tcPr marL="7620" marR="7620" marT="7620" marB="0" anchor="b"/>
                </a:tc>
                <a:tc>
                  <a:txBody>
                    <a:bodyPr/>
                    <a:lstStyle/>
                    <a:p>
                      <a:pPr algn="ctr" fontAlgn="b"/>
                      <a:r>
                        <a:rPr lang="lv-LV" sz="2800" b="1" u="none" strike="noStrike" dirty="0">
                          <a:solidFill>
                            <a:srgbClr val="FF0000"/>
                          </a:solidFill>
                          <a:effectLst/>
                          <a:latin typeface="Candara" panose="020E0502030303020204" pitchFamily="34" charset="0"/>
                        </a:rPr>
                        <a:t>34</a:t>
                      </a:r>
                      <a:endParaRPr lang="lv-LV" sz="2800" b="1" i="0" u="none" strike="noStrike" dirty="0">
                        <a:solidFill>
                          <a:srgbClr val="FF0000"/>
                        </a:solidFill>
                        <a:effectLst/>
                        <a:latin typeface="Candara" panose="020E0502030303020204" pitchFamily="34" charset="0"/>
                      </a:endParaRPr>
                    </a:p>
                  </a:txBody>
                  <a:tcPr marL="7620" marR="7620" marT="7620" marB="0" anchor="b"/>
                </a:tc>
                <a:extLst>
                  <a:ext uri="{0D108BD9-81ED-4DB2-BD59-A6C34878D82A}">
                    <a16:rowId xmlns:a16="http://schemas.microsoft.com/office/drawing/2014/main" val="10011"/>
                  </a:ext>
                </a:extLst>
              </a:tr>
            </a:tbl>
          </a:graphicData>
        </a:graphic>
      </p:graphicFrame>
      <p:sp>
        <p:nvSpPr>
          <p:cNvPr id="8" name="Rectangle 6"/>
          <p:cNvSpPr/>
          <p:nvPr/>
        </p:nvSpPr>
        <p:spPr>
          <a:xfrm>
            <a:off x="455016" y="153285"/>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Izglītība un skola</a:t>
            </a:r>
          </a:p>
        </p:txBody>
      </p:sp>
      <p:pic>
        <p:nvPicPr>
          <p:cNvPr id="9" name="Picture 4" descr="https://upload.wikimedia.org/wikipedia/commons/thumb/8/8f/Flag_of_Estonia.svg/255px-Flag_of_Estoni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4192" y="414005"/>
            <a:ext cx="1246803" cy="79208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 name="Picture 2" descr="http://www.escgold.com/wp-content/uploads/2014/04/Latvia-Flag-300x20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5011" y="404664"/>
            <a:ext cx="1199538" cy="79969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1" name="Picture 6" descr="https://upload.wikimedia.org/wikipedia/commons/thumb/1/11/Flag_of_Lithuania.svg/2000px-Flag_of_Lithuan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3163" y="414003"/>
            <a:ext cx="1186382" cy="78816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24804" y="836760"/>
            <a:ext cx="3531736" cy="369332"/>
          </a:xfrm>
          <a:prstGeom prst="rect">
            <a:avLst/>
          </a:prstGeom>
        </p:spPr>
        <p:txBody>
          <a:bodyPr wrap="none">
            <a:spAutoFit/>
          </a:bodyPr>
          <a:lstStyle/>
          <a:p>
            <a:pPr algn="ctr" fontAlgn="ctr"/>
            <a:r>
              <a:rPr lang="lv-LV" b="1" i="1" dirty="0">
                <a:solidFill>
                  <a:srgbClr val="000000"/>
                </a:solidFill>
                <a:latin typeface="Candara" panose="020E0502030303020204" pitchFamily="34" charset="0"/>
              </a:rPr>
              <a:t>Atbildes «vienmēr» un «ļoti bieži» %</a:t>
            </a:r>
            <a:endParaRPr lang="lv-LV" dirty="0">
              <a:solidFill>
                <a:srgbClr val="000000"/>
              </a:solidFill>
              <a:latin typeface="Candara" panose="020E0502030303020204" pitchFamily="34" charset="0"/>
            </a:endParaRPr>
          </a:p>
        </p:txBody>
      </p:sp>
    </p:spTree>
    <p:extLst>
      <p:ext uri="{BB962C8B-B14F-4D97-AF65-F5344CB8AC3E}">
        <p14:creationId xmlns:p14="http://schemas.microsoft.com/office/powerpoint/2010/main" val="263558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7828076"/>
              </p:ext>
            </p:extLst>
          </p:nvPr>
        </p:nvGraphicFramePr>
        <p:xfrm>
          <a:off x="335360" y="764704"/>
          <a:ext cx="11521280" cy="6049794"/>
        </p:xfrm>
        <a:graphic>
          <a:graphicData uri="http://schemas.openxmlformats.org/drawingml/2006/table">
            <a:tbl>
              <a:tblPr>
                <a:tableStyleId>{5C22544A-7EE6-4342-B048-85BDC9FD1C3A}</a:tableStyleId>
              </a:tblPr>
              <a:tblGrid>
                <a:gridCol w="4270819">
                  <a:extLst>
                    <a:ext uri="{9D8B030D-6E8A-4147-A177-3AD203B41FA5}">
                      <a16:colId xmlns:a16="http://schemas.microsoft.com/office/drawing/2014/main" val="20000"/>
                    </a:ext>
                  </a:extLst>
                </a:gridCol>
                <a:gridCol w="2780999">
                  <a:extLst>
                    <a:ext uri="{9D8B030D-6E8A-4147-A177-3AD203B41FA5}">
                      <a16:colId xmlns:a16="http://schemas.microsoft.com/office/drawing/2014/main" val="20001"/>
                    </a:ext>
                  </a:extLst>
                </a:gridCol>
                <a:gridCol w="2284392">
                  <a:extLst>
                    <a:ext uri="{9D8B030D-6E8A-4147-A177-3AD203B41FA5}">
                      <a16:colId xmlns:a16="http://schemas.microsoft.com/office/drawing/2014/main" val="20002"/>
                    </a:ext>
                  </a:extLst>
                </a:gridCol>
                <a:gridCol w="198643">
                  <a:extLst>
                    <a:ext uri="{9D8B030D-6E8A-4147-A177-3AD203B41FA5}">
                      <a16:colId xmlns:a16="http://schemas.microsoft.com/office/drawing/2014/main" val="20003"/>
                    </a:ext>
                  </a:extLst>
                </a:gridCol>
                <a:gridCol w="1986427">
                  <a:extLst>
                    <a:ext uri="{9D8B030D-6E8A-4147-A177-3AD203B41FA5}">
                      <a16:colId xmlns:a16="http://schemas.microsoft.com/office/drawing/2014/main" val="20004"/>
                    </a:ext>
                  </a:extLst>
                </a:gridCol>
              </a:tblGrid>
              <a:tr h="519840">
                <a:tc>
                  <a:txBody>
                    <a:bodyPr/>
                    <a:lstStyle/>
                    <a:p>
                      <a:pPr algn="l" fontAlgn="ctr"/>
                      <a:endParaRPr lang="en-US"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a:solidFill>
                          <a:srgbClr val="000000"/>
                        </a:solidFill>
                        <a:effectLst/>
                        <a:latin typeface="Candara" panose="020E0502030303020204" pitchFamily="34" charset="0"/>
                      </a:endParaRPr>
                    </a:p>
                  </a:txBody>
                  <a:tcPr marL="7620" marR="7620" marT="7620" marB="0" anchor="ctr"/>
                </a:tc>
                <a:tc>
                  <a:txBody>
                    <a:bodyPr/>
                    <a:lstStyle/>
                    <a:p>
                      <a:pPr algn="ctr" fontAlgn="ctr"/>
                      <a:endParaRPr lang="lv-LV" sz="2000" b="0" i="0" u="none" strike="noStrike">
                        <a:solidFill>
                          <a:srgbClr val="000000"/>
                        </a:solidFill>
                        <a:effectLst/>
                        <a:latin typeface="Candara" panose="020E0502030303020204" pitchFamily="34" charset="0"/>
                      </a:endParaRPr>
                    </a:p>
                  </a:txBody>
                  <a:tcPr marL="7620" marR="7620" marT="7620" marB="0" anchor="ctr"/>
                </a:tc>
                <a:tc gridSpan="2">
                  <a:txBody>
                    <a:bodyPr/>
                    <a:lstStyle/>
                    <a:p>
                      <a:endParaRPr lang="lv-LV" sz="2400"/>
                    </a:p>
                  </a:txBody>
                  <a:tcPr marL="7620" marR="7620" marT="7620" marB="0" anchor="ctr"/>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0"/>
                  </a:ext>
                </a:extLst>
              </a:tr>
              <a:tr h="505635">
                <a:tc>
                  <a:txBody>
                    <a:bodyPr/>
                    <a:lstStyle/>
                    <a:p>
                      <a:pPr algn="l" fontAlgn="b"/>
                      <a:r>
                        <a:rPr lang="lv-LV" sz="2000" b="1" i="0" u="none" strike="noStrike" dirty="0">
                          <a:solidFill>
                            <a:srgbClr val="000000"/>
                          </a:solidFill>
                          <a:effectLst/>
                          <a:latin typeface="Candara" panose="020E0502030303020204" pitchFamily="34" charset="0"/>
                        </a:rPr>
                        <a:t>Cik apmierināts/-a Tu esi ar savu skolu kopumā? (skalā no 1-10)</a:t>
                      </a:r>
                    </a:p>
                  </a:txBody>
                  <a:tcPr marL="7620" marR="7620" marT="7620" marB="0" anchor="b"/>
                </a:tc>
                <a:tc>
                  <a:txBody>
                    <a:bodyPr/>
                    <a:lstStyle/>
                    <a:p>
                      <a:pPr algn="ctr" fontAlgn="ctr"/>
                      <a:r>
                        <a:rPr lang="lv-LV" sz="2000" b="1" u="none" strike="noStrike" dirty="0">
                          <a:effectLst/>
                          <a:latin typeface="Candara" panose="020E0502030303020204" pitchFamily="34" charset="0"/>
                        </a:rPr>
                        <a:t>7.1</a:t>
                      </a:r>
                      <a:endParaRPr lang="lv-LV" sz="2000" b="1"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b="1" u="none" strike="noStrike" dirty="0">
                          <a:effectLst/>
                          <a:latin typeface="Candara" panose="020E0502030303020204" pitchFamily="34" charset="0"/>
                        </a:rPr>
                        <a:t>7.4</a:t>
                      </a:r>
                      <a:endParaRPr lang="lv-LV" sz="2000" b="1" i="0" u="none" strike="noStrike" dirty="0">
                        <a:solidFill>
                          <a:srgbClr val="000000"/>
                        </a:solidFill>
                        <a:effectLst/>
                        <a:latin typeface="Candara" panose="020E0502030303020204" pitchFamily="34" charset="0"/>
                      </a:endParaRPr>
                    </a:p>
                  </a:txBody>
                  <a:tcPr marL="7620" marR="7620" marT="7620" marB="0" anchor="ctr"/>
                </a:tc>
                <a:tc gridSpan="2">
                  <a:txBody>
                    <a:bodyPr/>
                    <a:lstStyle/>
                    <a:p>
                      <a:pPr algn="ctr" fontAlgn="ctr"/>
                      <a:r>
                        <a:rPr lang="lv-LV" sz="2000" b="1" u="none" strike="noStrike" dirty="0">
                          <a:effectLst/>
                          <a:latin typeface="Candara" panose="020E0502030303020204" pitchFamily="34" charset="0"/>
                        </a:rPr>
                        <a:t>7.1</a:t>
                      </a:r>
                      <a:endParaRPr lang="lv-LV" sz="2000" b="1" i="0" u="none" strike="noStrike" dirty="0">
                        <a:solidFill>
                          <a:srgbClr val="000000"/>
                        </a:solidFill>
                        <a:effectLst/>
                        <a:latin typeface="Candara" panose="020E0502030303020204" pitchFamily="34" charset="0"/>
                      </a:endParaRPr>
                    </a:p>
                  </a:txBody>
                  <a:tcPr marL="7620" marR="7620" marT="7620" marB="0" anchor="ctr"/>
                </a:tc>
                <a:tc hMerge="1">
                  <a:txBody>
                    <a:bodyPr/>
                    <a:lstStyle/>
                    <a:p>
                      <a:pPr algn="ctr" fontAlgn="ctr"/>
                      <a:endParaRPr lang="lv-LV" sz="1600" b="1" i="0" u="none" strike="noStrike" dirty="0">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1"/>
                  </a:ext>
                </a:extLst>
              </a:tr>
              <a:tr h="256707">
                <a:tc>
                  <a:txBody>
                    <a:bodyPr/>
                    <a:lstStyle/>
                    <a:p>
                      <a:pPr algn="l" fontAlgn="b"/>
                      <a:r>
                        <a:rPr lang="lv-LV" sz="2000" b="1" i="0" u="none" strike="noStrike" dirty="0">
                          <a:solidFill>
                            <a:srgbClr val="000000"/>
                          </a:solidFill>
                          <a:effectLst/>
                          <a:latin typeface="Candara" panose="020E0502030303020204" pitchFamily="34" charset="0"/>
                        </a:rPr>
                        <a:t>Kas Tev visvairāk PATĪK Tavā skolā?</a:t>
                      </a:r>
                    </a:p>
                  </a:txBody>
                  <a:tcPr marL="7620" marR="7620" marT="7620" marB="0" anchor="b"/>
                </a:tc>
                <a:tc>
                  <a:txBody>
                    <a:bodyPr/>
                    <a:lstStyle/>
                    <a:p>
                      <a:pPr algn="ctr" fontAlgn="ctr"/>
                      <a:r>
                        <a:rPr lang="lv-LV" sz="2000" u="none" strike="noStrike" dirty="0">
                          <a:effectLst/>
                          <a:latin typeface="Candara" panose="020E0502030303020204" pitchFamily="34" charset="0"/>
                        </a:rPr>
                        <a:t> </a:t>
                      </a:r>
                      <a:endParaRPr lang="lv-LV" sz="2000" b="0" i="0" u="none" strike="noStrike" dirty="0">
                        <a:solidFill>
                          <a:srgbClr val="000000"/>
                        </a:solidFill>
                        <a:effectLst/>
                        <a:latin typeface="Candara" panose="020E0502030303020204" pitchFamily="34" charset="0"/>
                      </a:endParaRPr>
                    </a:p>
                  </a:txBody>
                  <a:tcPr marL="7620" marR="7620" marT="7620" marB="0" anchor="ctr"/>
                </a:tc>
                <a:tc>
                  <a:txBody>
                    <a:bodyPr/>
                    <a:lstStyle/>
                    <a:p>
                      <a:pPr algn="ctr" fontAlgn="ctr"/>
                      <a:r>
                        <a:rPr lang="lv-LV" sz="2000" u="none" strike="noStrike">
                          <a:effectLst/>
                          <a:latin typeface="Candara" panose="020E0502030303020204" pitchFamily="34" charset="0"/>
                        </a:rPr>
                        <a:t> </a:t>
                      </a:r>
                      <a:endParaRPr lang="lv-LV" sz="2000" b="0" i="0" u="none" strike="noStrike">
                        <a:solidFill>
                          <a:srgbClr val="000000"/>
                        </a:solidFill>
                        <a:effectLst/>
                        <a:latin typeface="Candara" panose="020E0502030303020204" pitchFamily="34" charset="0"/>
                      </a:endParaRPr>
                    </a:p>
                  </a:txBody>
                  <a:tcPr marL="7620" marR="7620" marT="7620" marB="0" anchor="ctr"/>
                </a:tc>
                <a:tc gridSpan="2">
                  <a:txBody>
                    <a:bodyPr/>
                    <a:lstStyle/>
                    <a:p>
                      <a:pPr algn="ctr" fontAlgn="ctr"/>
                      <a:r>
                        <a:rPr lang="lv-LV" sz="2000" u="none" strike="noStrike">
                          <a:effectLst/>
                          <a:latin typeface="Candara" panose="020E0502030303020204" pitchFamily="34" charset="0"/>
                        </a:rPr>
                        <a:t> </a:t>
                      </a:r>
                      <a:endParaRPr lang="lv-LV" sz="2000" b="0" i="0" u="none" strike="noStrike">
                        <a:solidFill>
                          <a:srgbClr val="000000"/>
                        </a:solidFill>
                        <a:effectLst/>
                        <a:latin typeface="Candara" panose="020E0502030303020204" pitchFamily="34" charset="0"/>
                      </a:endParaRPr>
                    </a:p>
                  </a:txBody>
                  <a:tcPr marL="7620" marR="7620" marT="7620" marB="0" anchor="ctr"/>
                </a:tc>
                <a:tc hMerge="1">
                  <a:txBody>
                    <a:bodyPr/>
                    <a:lstStyle/>
                    <a:p>
                      <a:pPr algn="ctr" fontAlgn="ctr"/>
                      <a:endParaRPr lang="lv-LV" sz="1600" b="0" i="0" u="none" strike="noStrike">
                        <a:solidFill>
                          <a:srgbClr val="000000"/>
                        </a:solidFill>
                        <a:effectLst/>
                        <a:latin typeface="Candara" panose="020E0502030303020204" pitchFamily="34" charset="0"/>
                      </a:endParaRPr>
                    </a:p>
                  </a:txBody>
                  <a:tcPr marL="7620" marR="7620" marT="7620" marB="0" anchor="ctr"/>
                </a:tc>
                <a:extLst>
                  <a:ext uri="{0D108BD9-81ED-4DB2-BD59-A6C34878D82A}">
                    <a16:rowId xmlns:a16="http://schemas.microsoft.com/office/drawing/2014/main" val="10002"/>
                  </a:ext>
                </a:extLst>
              </a:tr>
              <a:tr h="256707">
                <a:tc>
                  <a:txBody>
                    <a:bodyPr/>
                    <a:lstStyle/>
                    <a:p>
                      <a:pPr algn="l" fontAlgn="ctr"/>
                      <a:r>
                        <a:rPr lang="lv-LV" sz="2400" b="1" u="none" strike="noStrike" dirty="0">
                          <a:solidFill>
                            <a:srgbClr val="00B050"/>
                          </a:solidFill>
                          <a:effectLst/>
                          <a:latin typeface="Candara" panose="020E0502030303020204" pitchFamily="34" charset="0"/>
                        </a:rPr>
                        <a:t>TOP 1</a:t>
                      </a:r>
                      <a:endParaRPr lang="lv-LV" sz="2400" b="1" i="0" u="none" strike="noStrike" dirty="0">
                        <a:solidFill>
                          <a:srgbClr val="00B050"/>
                        </a:solidFill>
                        <a:effectLst/>
                        <a:latin typeface="Candara" panose="020E0502030303020204" pitchFamily="34" charset="0"/>
                      </a:endParaRPr>
                    </a:p>
                  </a:txBody>
                  <a:tcPr marL="274320" marR="7620" marT="7620" marB="0" anchor="ctr"/>
                </a:tc>
                <a:tc>
                  <a:txBody>
                    <a:bodyPr/>
                    <a:lstStyle/>
                    <a:p>
                      <a:pPr algn="ctr" fontAlgn="ctr"/>
                      <a:r>
                        <a:rPr lang="lv-LV" sz="2400" b="1" u="none" strike="noStrike" dirty="0">
                          <a:solidFill>
                            <a:srgbClr val="00B050"/>
                          </a:solidFill>
                          <a:effectLst/>
                          <a:latin typeface="Candara" panose="020E0502030303020204" pitchFamily="34" charset="0"/>
                        </a:rPr>
                        <a:t>Skolotāji</a:t>
                      </a:r>
                      <a:r>
                        <a:rPr lang="lv-LV" sz="2400" b="1" u="none" strike="noStrike" baseline="0" dirty="0">
                          <a:solidFill>
                            <a:srgbClr val="00B050"/>
                          </a:solidFill>
                          <a:effectLst/>
                          <a:latin typeface="Candara" panose="020E0502030303020204" pitchFamily="34" charset="0"/>
                        </a:rPr>
                        <a:t> </a:t>
                      </a:r>
                      <a:r>
                        <a:rPr lang="lv-LV" sz="2400" b="1" i="0" u="none" strike="noStrike" dirty="0">
                          <a:solidFill>
                            <a:srgbClr val="00B050"/>
                          </a:solidFill>
                          <a:effectLst/>
                          <a:latin typeface="Candara" panose="020E0502030303020204" pitchFamily="34" charset="0"/>
                        </a:rPr>
                        <a:t>(28%)</a:t>
                      </a:r>
                    </a:p>
                  </a:txBody>
                  <a:tcPr marL="7620" marR="7620" marT="7620" marB="0"/>
                </a:tc>
                <a:tc>
                  <a:txBody>
                    <a:bodyPr/>
                    <a:lstStyle/>
                    <a:p>
                      <a:pPr algn="ctr" fontAlgn="ctr"/>
                      <a:r>
                        <a:rPr lang="lv-LV" sz="2400" b="1" u="none" strike="noStrike" dirty="0">
                          <a:solidFill>
                            <a:srgbClr val="00B050"/>
                          </a:solidFill>
                          <a:effectLst/>
                          <a:latin typeface="Candara" panose="020E0502030303020204" pitchFamily="34" charset="0"/>
                        </a:rPr>
                        <a:t>Skolotāji</a:t>
                      </a:r>
                      <a:r>
                        <a:rPr lang="lv-LV" sz="2400" b="1" u="none" strike="noStrike" baseline="0" dirty="0">
                          <a:solidFill>
                            <a:srgbClr val="00B050"/>
                          </a:solidFill>
                          <a:effectLst/>
                          <a:latin typeface="Candara" panose="020E0502030303020204" pitchFamily="34" charset="0"/>
                        </a:rPr>
                        <a:t> </a:t>
                      </a:r>
                      <a:r>
                        <a:rPr lang="lv-LV" sz="2400" b="1" u="none" strike="noStrike" dirty="0">
                          <a:solidFill>
                            <a:srgbClr val="00B050"/>
                          </a:solidFill>
                          <a:effectLst/>
                          <a:latin typeface="Candara" panose="020E0502030303020204" pitchFamily="34" charset="0"/>
                        </a:rPr>
                        <a:t>(35%)</a:t>
                      </a:r>
                      <a:endParaRPr lang="lv-LV" sz="2400" b="1" i="0" u="none" strike="noStrike" dirty="0">
                        <a:solidFill>
                          <a:srgbClr val="00B050"/>
                        </a:solidFill>
                        <a:effectLst/>
                        <a:latin typeface="Candara" panose="020E0502030303020204" pitchFamily="34" charset="0"/>
                      </a:endParaRPr>
                    </a:p>
                  </a:txBody>
                  <a:tcPr marL="7620" marR="7620" marT="7620" marB="0"/>
                </a:tc>
                <a:tc gridSpan="2">
                  <a:txBody>
                    <a:bodyPr/>
                    <a:lstStyle/>
                    <a:p>
                      <a:pPr algn="ctr" fontAlgn="ctr"/>
                      <a:r>
                        <a:rPr lang="lv-LV" sz="2400" b="1" u="none" strike="noStrike" dirty="0">
                          <a:solidFill>
                            <a:srgbClr val="00B050"/>
                          </a:solidFill>
                          <a:effectLst/>
                          <a:latin typeface="Candara" panose="020E0502030303020204" pitchFamily="34" charset="0"/>
                        </a:rPr>
                        <a:t>Skolotāji</a:t>
                      </a:r>
                      <a:r>
                        <a:rPr lang="lv-LV" sz="2400" b="1" u="none" strike="noStrike" baseline="0" dirty="0">
                          <a:solidFill>
                            <a:srgbClr val="00B050"/>
                          </a:solidFill>
                          <a:effectLst/>
                          <a:latin typeface="Candara" panose="020E0502030303020204" pitchFamily="34" charset="0"/>
                        </a:rPr>
                        <a:t> </a:t>
                      </a:r>
                      <a:r>
                        <a:rPr lang="lv-LV" sz="2400" b="1" i="0" u="none" strike="noStrike" dirty="0">
                          <a:solidFill>
                            <a:srgbClr val="00B050"/>
                          </a:solidFill>
                          <a:effectLst/>
                          <a:latin typeface="Candara" panose="020E0502030303020204" pitchFamily="34" charset="0"/>
                        </a:rPr>
                        <a:t>(26%)</a:t>
                      </a:r>
                    </a:p>
                  </a:txBody>
                  <a:tcPr marL="7620" marR="7620" marT="7620" marB="0"/>
                </a:tc>
                <a:tc hMerge="1">
                  <a:txBody>
                    <a:bodyPr/>
                    <a:lstStyle/>
                    <a:p>
                      <a:pPr algn="l" fontAlgn="ctr"/>
                      <a:endParaRPr lang="lv-LV" sz="1600" b="1" i="0" u="none" strike="noStrike" dirty="0">
                        <a:solidFill>
                          <a:srgbClr val="000000"/>
                        </a:solidFill>
                        <a:effectLst/>
                        <a:latin typeface="Candara" panose="020E0502030303020204" pitchFamily="34" charset="0"/>
                      </a:endParaRPr>
                    </a:p>
                  </a:txBody>
                  <a:tcPr marL="7620" marR="7620" marT="7620" marB="0"/>
                </a:tc>
                <a:extLst>
                  <a:ext uri="{0D108BD9-81ED-4DB2-BD59-A6C34878D82A}">
                    <a16:rowId xmlns:a16="http://schemas.microsoft.com/office/drawing/2014/main" val="10003"/>
                  </a:ext>
                </a:extLst>
              </a:tr>
              <a:tr h="505635">
                <a:tc>
                  <a:txBody>
                    <a:bodyPr/>
                    <a:lstStyle/>
                    <a:p>
                      <a:pPr algn="l" fontAlgn="ctr"/>
                      <a:r>
                        <a:rPr lang="lv-LV" sz="2400" b="1" u="none" strike="noStrike" dirty="0">
                          <a:solidFill>
                            <a:srgbClr val="00B050"/>
                          </a:solidFill>
                          <a:effectLst/>
                          <a:latin typeface="Candara" panose="020E0502030303020204" pitchFamily="34" charset="0"/>
                        </a:rPr>
                        <a:t>TOP 2</a:t>
                      </a:r>
                      <a:endParaRPr lang="lv-LV" sz="2400" b="1" i="0" u="none" strike="noStrike" dirty="0">
                        <a:solidFill>
                          <a:srgbClr val="00B050"/>
                        </a:solidFill>
                        <a:effectLst/>
                        <a:latin typeface="Candara" panose="020E0502030303020204" pitchFamily="34" charset="0"/>
                      </a:endParaRPr>
                    </a:p>
                  </a:txBody>
                  <a:tcPr marL="274320" marR="7620" marT="7620" marB="0" anchor="ctr"/>
                </a:tc>
                <a:tc>
                  <a:txBody>
                    <a:bodyPr/>
                    <a:lstStyle/>
                    <a:p>
                      <a:pPr algn="ctr" fontAlgn="ctr"/>
                      <a:r>
                        <a:rPr lang="lv-LV" sz="2000" u="none" strike="noStrike" dirty="0">
                          <a:effectLst/>
                          <a:latin typeface="Candara" panose="020E0502030303020204" pitchFamily="34" charset="0"/>
                        </a:rPr>
                        <a:t>Draugi </a:t>
                      </a:r>
                      <a:r>
                        <a:rPr lang="lv-LV" sz="2000" b="0" i="0" u="none" strike="noStrike" dirty="0">
                          <a:solidFill>
                            <a:srgbClr val="000000"/>
                          </a:solidFill>
                          <a:effectLst/>
                          <a:latin typeface="Candara" panose="020E0502030303020204" pitchFamily="34" charset="0"/>
                        </a:rPr>
                        <a:t>(27%)</a:t>
                      </a:r>
                    </a:p>
                  </a:txBody>
                  <a:tcPr marL="7620" marR="7620" marT="7620" marB="0"/>
                </a:tc>
                <a:tc>
                  <a:txBody>
                    <a:bodyPr/>
                    <a:lstStyle/>
                    <a:p>
                      <a:pPr algn="ctr" fontAlgn="ctr"/>
                      <a:r>
                        <a:rPr lang="lv-LV" sz="2000" u="none" strike="noStrike" dirty="0">
                          <a:effectLst/>
                          <a:latin typeface="Candara" panose="020E0502030303020204" pitchFamily="34" charset="0"/>
                        </a:rPr>
                        <a:t>Klases- un skolas biedri (17%)</a:t>
                      </a:r>
                      <a:endParaRPr lang="lv-LV" sz="2000" b="0" i="0" u="none" strike="noStrike" dirty="0">
                        <a:solidFill>
                          <a:srgbClr val="000000"/>
                        </a:solidFill>
                        <a:effectLst/>
                        <a:latin typeface="Candara" panose="020E0502030303020204" pitchFamily="34" charset="0"/>
                      </a:endParaRPr>
                    </a:p>
                  </a:txBody>
                  <a:tcPr marL="7620" marR="7620" marT="7620" marB="0"/>
                </a:tc>
                <a:tc gridSpan="2">
                  <a:txBody>
                    <a:bodyPr/>
                    <a:lstStyle/>
                    <a:p>
                      <a:pPr algn="ctr" fontAlgn="ctr"/>
                      <a:r>
                        <a:rPr lang="lv-LV" sz="2000" b="0" i="0" u="none" strike="noStrike" dirty="0">
                          <a:solidFill>
                            <a:srgbClr val="000000"/>
                          </a:solidFill>
                          <a:effectLst/>
                          <a:latin typeface="Candara" panose="020E0502030303020204" pitchFamily="34" charset="0"/>
                        </a:rPr>
                        <a:t>Vide un atmosfēra  (14%)</a:t>
                      </a:r>
                    </a:p>
                  </a:txBody>
                  <a:tcPr marL="7620" marR="7620" marT="7620" marB="0"/>
                </a:tc>
                <a:tc hMerge="1">
                  <a:txBody>
                    <a:bodyPr/>
                    <a:lstStyle/>
                    <a:p>
                      <a:pPr algn="l" fontAlgn="ctr"/>
                      <a:endParaRPr lang="lv-LV" sz="1600" b="0" i="0" u="none" strike="noStrike">
                        <a:solidFill>
                          <a:srgbClr val="000000"/>
                        </a:solidFill>
                        <a:effectLst/>
                        <a:latin typeface="Candara" panose="020E0502030303020204" pitchFamily="34" charset="0"/>
                      </a:endParaRPr>
                    </a:p>
                  </a:txBody>
                  <a:tcPr marL="7620" marR="7620" marT="7620" marB="0"/>
                </a:tc>
                <a:extLst>
                  <a:ext uri="{0D108BD9-81ED-4DB2-BD59-A6C34878D82A}">
                    <a16:rowId xmlns:a16="http://schemas.microsoft.com/office/drawing/2014/main" val="10004"/>
                  </a:ext>
                </a:extLst>
              </a:tr>
              <a:tr h="505635">
                <a:tc>
                  <a:txBody>
                    <a:bodyPr/>
                    <a:lstStyle/>
                    <a:p>
                      <a:pPr algn="l" fontAlgn="ctr"/>
                      <a:r>
                        <a:rPr lang="lv-LV" sz="2400" b="1" u="none" strike="noStrike" dirty="0">
                          <a:solidFill>
                            <a:srgbClr val="00B050"/>
                          </a:solidFill>
                          <a:effectLst/>
                          <a:latin typeface="Candara" panose="020E0502030303020204" pitchFamily="34" charset="0"/>
                        </a:rPr>
                        <a:t>TOP 3</a:t>
                      </a:r>
                      <a:endParaRPr lang="lv-LV" sz="2400" b="1" i="0" u="none" strike="noStrike" dirty="0">
                        <a:solidFill>
                          <a:srgbClr val="00B050"/>
                        </a:solidFill>
                        <a:effectLst/>
                        <a:latin typeface="Candara" panose="020E0502030303020204" pitchFamily="34" charset="0"/>
                      </a:endParaRPr>
                    </a:p>
                  </a:txBody>
                  <a:tcPr marL="274320" marR="7620" marT="7620" marB="0" anchor="ctr"/>
                </a:tc>
                <a:tc>
                  <a:txBody>
                    <a:bodyPr/>
                    <a:lstStyle/>
                    <a:p>
                      <a:pPr algn="ctr" fontAlgn="ctr"/>
                      <a:r>
                        <a:rPr lang="lv-LV" sz="2000" b="0" i="0" u="none" strike="noStrike" dirty="0">
                          <a:solidFill>
                            <a:srgbClr val="000000"/>
                          </a:solidFill>
                          <a:effectLst/>
                          <a:latin typeface="Candara" panose="020E0502030303020204" pitchFamily="34" charset="0"/>
                        </a:rPr>
                        <a:t>Klases un skolasbiedri (14%)</a:t>
                      </a:r>
                    </a:p>
                  </a:txBody>
                  <a:tcPr marL="7620" marR="7620" marT="7620" marB="0"/>
                </a:tc>
                <a:tc>
                  <a:txBody>
                    <a:bodyPr/>
                    <a:lstStyle/>
                    <a:p>
                      <a:pPr algn="ctr" fontAlgn="ctr"/>
                      <a:r>
                        <a:rPr lang="lv-LV" sz="2000" u="none" strike="noStrike" dirty="0">
                          <a:effectLst/>
                          <a:latin typeface="Candara" panose="020E0502030303020204" pitchFamily="34" charset="0"/>
                        </a:rPr>
                        <a:t>Draugi (13%)</a:t>
                      </a:r>
                      <a:endParaRPr lang="lv-LV" sz="2000" b="0" i="0" u="none" strike="noStrike" dirty="0">
                        <a:solidFill>
                          <a:srgbClr val="000000"/>
                        </a:solidFill>
                        <a:effectLst/>
                        <a:latin typeface="Candara" panose="020E0502030303020204" pitchFamily="34" charset="0"/>
                      </a:endParaRPr>
                    </a:p>
                  </a:txBody>
                  <a:tcPr marL="7620" marR="7620" marT="7620" marB="0"/>
                </a:tc>
                <a:tc gridSpan="2">
                  <a:txBody>
                    <a:bodyPr/>
                    <a:lstStyle/>
                    <a:p>
                      <a:pPr algn="ctr" fontAlgn="ctr"/>
                      <a:r>
                        <a:rPr lang="lv-LV" sz="2000" b="0" i="0" u="none" strike="noStrike" dirty="0">
                          <a:solidFill>
                            <a:srgbClr val="000000"/>
                          </a:solidFill>
                          <a:effectLst/>
                          <a:latin typeface="Candara" panose="020E0502030303020204" pitchFamily="34" charset="0"/>
                        </a:rPr>
                        <a:t>Draugi (14%)</a:t>
                      </a:r>
                    </a:p>
                  </a:txBody>
                  <a:tcPr marL="7620" marR="7620" marT="7620" marB="0"/>
                </a:tc>
                <a:tc hMerge="1">
                  <a:txBody>
                    <a:bodyPr/>
                    <a:lstStyle/>
                    <a:p>
                      <a:pPr algn="l" fontAlgn="ctr"/>
                      <a:endParaRPr lang="lv-LV" sz="1600" b="0" i="0" u="none" strike="noStrike" dirty="0">
                        <a:solidFill>
                          <a:srgbClr val="000000"/>
                        </a:solidFill>
                        <a:effectLst/>
                        <a:latin typeface="Candara" panose="020E0502030303020204" pitchFamily="34" charset="0"/>
                      </a:endParaRPr>
                    </a:p>
                  </a:txBody>
                  <a:tcPr marL="7620" marR="7620" marT="7620" marB="0"/>
                </a:tc>
                <a:extLst>
                  <a:ext uri="{0D108BD9-81ED-4DB2-BD59-A6C34878D82A}">
                    <a16:rowId xmlns:a16="http://schemas.microsoft.com/office/drawing/2014/main" val="10005"/>
                  </a:ext>
                </a:extLst>
              </a:tr>
              <a:tr h="256707">
                <a:tc gridSpan="5">
                  <a:txBody>
                    <a:bodyPr/>
                    <a:lstStyle/>
                    <a:p>
                      <a:pPr algn="l" fontAlgn="b"/>
                      <a:r>
                        <a:rPr lang="lv-LV" sz="2000" b="1" i="0" u="none" strike="noStrike" dirty="0">
                          <a:solidFill>
                            <a:srgbClr val="000000"/>
                          </a:solidFill>
                          <a:effectLst/>
                          <a:latin typeface="Candara" panose="020E0502030303020204" pitchFamily="34" charset="0"/>
                        </a:rPr>
                        <a:t>Kas Tev visvairāk NEPATĪK Tavā skolā?</a:t>
                      </a:r>
                      <a:r>
                        <a:rPr lang="lv-LV" sz="2000" u="none" strike="noStrike" dirty="0">
                          <a:effectLst/>
                          <a:latin typeface="Candara" panose="020E0502030303020204" pitchFamily="34" charset="0"/>
                        </a:rPr>
                        <a:t> </a:t>
                      </a:r>
                      <a:endParaRPr lang="lv-LV" sz="2000" b="0" i="0" u="none" strike="noStrike" dirty="0">
                        <a:solidFill>
                          <a:srgbClr val="000000"/>
                        </a:solidFill>
                        <a:effectLst/>
                        <a:latin typeface="Candara" panose="020E0502030303020204" pitchFamily="34" charset="0"/>
                      </a:endParaRPr>
                    </a:p>
                  </a:txBody>
                  <a:tcPr marL="7620" marR="7620" marT="7620" marB="0" anchor="b"/>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tc>
                <a:tc hMerge="1">
                  <a:txBody>
                    <a:bodyPr/>
                    <a:lstStyle/>
                    <a:p>
                      <a:endParaRPr lang="lv-LV"/>
                    </a:p>
                  </a:txBody>
                  <a:tcPr/>
                </a:tc>
                <a:tc hMerge="1">
                  <a:txBody>
                    <a:bodyPr/>
                    <a:lstStyle/>
                    <a:p>
                      <a:pPr algn="ctr" fontAlgn="ctr"/>
                      <a:endParaRPr lang="lv-LV" sz="1600" b="0" i="0" u="none" strike="noStrike" dirty="0">
                        <a:solidFill>
                          <a:srgbClr val="000000"/>
                        </a:solidFill>
                        <a:effectLst/>
                        <a:latin typeface="Candara" panose="020E0502030303020204" pitchFamily="34" charset="0"/>
                      </a:endParaRPr>
                    </a:p>
                  </a:txBody>
                  <a:tcPr marL="7620" marR="7620" marT="7620" marB="0"/>
                </a:tc>
                <a:extLst>
                  <a:ext uri="{0D108BD9-81ED-4DB2-BD59-A6C34878D82A}">
                    <a16:rowId xmlns:a16="http://schemas.microsoft.com/office/drawing/2014/main" val="10006"/>
                  </a:ext>
                </a:extLst>
              </a:tr>
              <a:tr h="1003491">
                <a:tc>
                  <a:txBody>
                    <a:bodyPr/>
                    <a:lstStyle/>
                    <a:p>
                      <a:pPr algn="l" fontAlgn="ctr"/>
                      <a:r>
                        <a:rPr lang="lv-LV" sz="2400" b="1" u="none" strike="noStrike" dirty="0">
                          <a:solidFill>
                            <a:srgbClr val="FF0000"/>
                          </a:solidFill>
                          <a:effectLst/>
                          <a:latin typeface="Candara" panose="020E0502030303020204" pitchFamily="34" charset="0"/>
                        </a:rPr>
                        <a:t>TOP 1</a:t>
                      </a:r>
                      <a:endParaRPr lang="lv-LV" sz="2400" b="1" i="0" u="none" strike="noStrike" dirty="0">
                        <a:solidFill>
                          <a:srgbClr val="FF0000"/>
                        </a:solidFill>
                        <a:effectLst/>
                        <a:latin typeface="Candara" panose="020E0502030303020204" pitchFamily="34" charset="0"/>
                      </a:endParaRPr>
                    </a:p>
                  </a:txBody>
                  <a:tcPr marL="274320" marR="7620" marT="7620" marB="0" anchor="ctr"/>
                </a:tc>
                <a:tc>
                  <a:txBody>
                    <a:bodyPr/>
                    <a:lstStyle/>
                    <a:p>
                      <a:pPr algn="ctr" fontAlgn="ctr"/>
                      <a:r>
                        <a:rPr lang="lv-LV" sz="2000" b="1" i="0" u="none" strike="noStrike" dirty="0">
                          <a:solidFill>
                            <a:srgbClr val="FF0000"/>
                          </a:solidFill>
                          <a:effectLst/>
                          <a:latin typeface="Candara" panose="020E0502030303020204" pitchFamily="34" charset="0"/>
                        </a:rPr>
                        <a:t>Skolotāju un skolēnu savstarpējās</a:t>
                      </a:r>
                      <a:r>
                        <a:rPr lang="lv-LV" sz="2000" b="1" i="0" u="none" strike="noStrike" baseline="0" dirty="0">
                          <a:solidFill>
                            <a:srgbClr val="FF0000"/>
                          </a:solidFill>
                          <a:effectLst/>
                          <a:latin typeface="Candara" panose="020E0502030303020204" pitchFamily="34" charset="0"/>
                        </a:rPr>
                        <a:t> attiecības, skolotāju attieksme </a:t>
                      </a:r>
                      <a:r>
                        <a:rPr lang="en-US" sz="2000" b="1" i="0" u="none" strike="noStrike" dirty="0">
                          <a:solidFill>
                            <a:srgbClr val="FF0000"/>
                          </a:solidFill>
                          <a:effectLst/>
                          <a:latin typeface="Candara" panose="020E0502030303020204" pitchFamily="34" charset="0"/>
                        </a:rPr>
                        <a:t> (13%)</a:t>
                      </a:r>
                    </a:p>
                  </a:txBody>
                  <a:tcPr marL="7620" marR="7620" marT="7620" marB="0"/>
                </a:tc>
                <a:tc gridSpan="2">
                  <a:txBody>
                    <a:bodyPr/>
                    <a:lstStyle/>
                    <a:p>
                      <a:pPr algn="ctr" fontAlgn="ctr"/>
                      <a:r>
                        <a:rPr lang="lv-LV" sz="2000" b="1" u="none" strike="noStrike" dirty="0">
                          <a:solidFill>
                            <a:srgbClr val="FF0000"/>
                          </a:solidFill>
                          <a:effectLst/>
                          <a:latin typeface="Candara" panose="020E0502030303020204" pitchFamily="34" charset="0"/>
                        </a:rPr>
                        <a:t>Skolotāji</a:t>
                      </a:r>
                      <a:r>
                        <a:rPr lang="lv-LV" sz="2000" b="1" u="none" strike="noStrike" baseline="0" dirty="0">
                          <a:solidFill>
                            <a:srgbClr val="FF0000"/>
                          </a:solidFill>
                          <a:effectLst/>
                          <a:latin typeface="Candara" panose="020E0502030303020204" pitchFamily="34" charset="0"/>
                        </a:rPr>
                        <a:t> </a:t>
                      </a:r>
                      <a:r>
                        <a:rPr lang="lv-LV" sz="2000" b="1" u="none" strike="noStrike" dirty="0">
                          <a:solidFill>
                            <a:srgbClr val="FF0000"/>
                          </a:solidFill>
                          <a:effectLst/>
                          <a:latin typeface="Candara" panose="020E0502030303020204" pitchFamily="34" charset="0"/>
                        </a:rPr>
                        <a:t>(12%)</a:t>
                      </a:r>
                      <a:endParaRPr lang="lv-LV" sz="2000" b="1" i="0" u="none" strike="noStrike" dirty="0">
                        <a:solidFill>
                          <a:srgbClr val="FF0000"/>
                        </a:solidFill>
                        <a:effectLst/>
                        <a:latin typeface="Candara" panose="020E0502030303020204" pitchFamily="34" charset="0"/>
                      </a:endParaRPr>
                    </a:p>
                  </a:txBody>
                  <a:tcPr marL="7620" marR="7620" marT="7620" marB="0"/>
                </a:tc>
                <a:tc hMerge="1">
                  <a:txBody>
                    <a:bodyPr/>
                    <a:lstStyle/>
                    <a:p>
                      <a:endParaRPr lang="lv-LV"/>
                    </a:p>
                  </a:txBody>
                  <a:tcPr/>
                </a:tc>
                <a:tc>
                  <a:txBody>
                    <a:bodyPr/>
                    <a:lstStyle/>
                    <a:p>
                      <a:pPr algn="ctr" fontAlgn="ctr"/>
                      <a:r>
                        <a:rPr lang="lv-LV" sz="2000" b="1" i="0" u="none" strike="noStrike" dirty="0">
                          <a:solidFill>
                            <a:srgbClr val="FF0000"/>
                          </a:solidFill>
                          <a:effectLst/>
                          <a:latin typeface="Candara" panose="020E0502030303020204" pitchFamily="34" charset="0"/>
                        </a:rPr>
                        <a:t>Skolotāji</a:t>
                      </a:r>
                      <a:r>
                        <a:rPr lang="lv-LV" sz="2000" b="1" i="0" u="none" strike="noStrike" baseline="0" dirty="0">
                          <a:solidFill>
                            <a:srgbClr val="FF0000"/>
                          </a:solidFill>
                          <a:effectLst/>
                          <a:latin typeface="Candara" panose="020E0502030303020204" pitchFamily="34" charset="0"/>
                        </a:rPr>
                        <a:t> </a:t>
                      </a:r>
                      <a:r>
                        <a:rPr lang="lv-LV" sz="2000" b="1" i="0" u="none" strike="noStrike" dirty="0">
                          <a:solidFill>
                            <a:srgbClr val="FF0000"/>
                          </a:solidFill>
                          <a:effectLst/>
                          <a:latin typeface="Candara" panose="020E0502030303020204" pitchFamily="34" charset="0"/>
                        </a:rPr>
                        <a:t>(18%)</a:t>
                      </a:r>
                    </a:p>
                  </a:txBody>
                  <a:tcPr marL="7620" marR="7620" marT="7620" marB="0"/>
                </a:tc>
                <a:extLst>
                  <a:ext uri="{0D108BD9-81ED-4DB2-BD59-A6C34878D82A}">
                    <a16:rowId xmlns:a16="http://schemas.microsoft.com/office/drawing/2014/main" val="10007"/>
                  </a:ext>
                </a:extLst>
              </a:tr>
              <a:tr h="754563">
                <a:tc>
                  <a:txBody>
                    <a:bodyPr/>
                    <a:lstStyle/>
                    <a:p>
                      <a:pPr algn="l" fontAlgn="ctr"/>
                      <a:r>
                        <a:rPr lang="lv-LV" sz="2400" b="1" u="none" strike="noStrike" dirty="0">
                          <a:solidFill>
                            <a:srgbClr val="FF0000"/>
                          </a:solidFill>
                          <a:effectLst/>
                          <a:latin typeface="Candara" panose="020E0502030303020204" pitchFamily="34" charset="0"/>
                        </a:rPr>
                        <a:t>TOP 2</a:t>
                      </a:r>
                      <a:endParaRPr lang="lv-LV" sz="2400" b="1" i="0" u="none" strike="noStrike" dirty="0">
                        <a:solidFill>
                          <a:srgbClr val="FF0000"/>
                        </a:solidFill>
                        <a:effectLst/>
                        <a:latin typeface="Candara" panose="020E0502030303020204" pitchFamily="34" charset="0"/>
                      </a:endParaRPr>
                    </a:p>
                  </a:txBody>
                  <a:tcPr marL="274320" marR="7620" marT="7620" marB="0" anchor="ctr"/>
                </a:tc>
                <a:tc>
                  <a:txBody>
                    <a:bodyPr/>
                    <a:lstStyle/>
                    <a:p>
                      <a:pPr algn="ctr" fontAlgn="ctr"/>
                      <a:r>
                        <a:rPr lang="lv-LV" sz="2000" b="0" i="0" u="none" strike="noStrike" dirty="0">
                          <a:solidFill>
                            <a:srgbClr val="000000"/>
                          </a:solidFill>
                          <a:effectLst/>
                          <a:latin typeface="Candara" panose="020E0502030303020204" pitchFamily="34" charset="0"/>
                        </a:rPr>
                        <a:t>Skolotāji (12%)</a:t>
                      </a:r>
                    </a:p>
                  </a:txBody>
                  <a:tcPr marL="7620" marR="7620" marT="7620" marB="0"/>
                </a:tc>
                <a:tc gridSpan="2">
                  <a:txBody>
                    <a:bodyPr/>
                    <a:lstStyle/>
                    <a:p>
                      <a:pPr algn="ctr" fontAlgn="ctr"/>
                      <a:r>
                        <a:rPr lang="lv-LV" sz="2000" u="none" strike="noStrike" dirty="0">
                          <a:effectLst/>
                          <a:latin typeface="Candara" panose="020E0502030303020204" pitchFamily="34" charset="0"/>
                        </a:rPr>
                        <a:t>Skolēni (8%)</a:t>
                      </a:r>
                      <a:endParaRPr lang="lv-LV" sz="2000" b="0" i="0" u="none" strike="noStrike" dirty="0">
                        <a:solidFill>
                          <a:srgbClr val="000000"/>
                        </a:solidFill>
                        <a:effectLst/>
                        <a:latin typeface="Candara" panose="020E0502030303020204" pitchFamily="34" charset="0"/>
                      </a:endParaRPr>
                    </a:p>
                  </a:txBody>
                  <a:tcPr marL="7620" marR="7620" marT="7620" marB="0"/>
                </a:tc>
                <a:tc hMerge="1">
                  <a:txBody>
                    <a:bodyPr/>
                    <a:lstStyle/>
                    <a:p>
                      <a:endParaRPr lang="lv-LV"/>
                    </a:p>
                  </a:txBody>
                  <a:tcPr/>
                </a:tc>
                <a:tc>
                  <a:txBody>
                    <a:bodyPr/>
                    <a:lstStyle/>
                    <a:p>
                      <a:pPr algn="ctr" fontAlgn="ctr"/>
                      <a:r>
                        <a:rPr lang="lv-LV" sz="2000" b="0" i="0" u="none" strike="noStrike" dirty="0">
                          <a:solidFill>
                            <a:srgbClr val="000000"/>
                          </a:solidFill>
                          <a:effectLst/>
                          <a:latin typeface="Candara" panose="020E0502030303020204" pitchFamily="34" charset="0"/>
                        </a:rPr>
                        <a:t>Skolēni aizskar un pazemo viens otru</a:t>
                      </a:r>
                      <a:r>
                        <a:rPr lang="en-US" sz="2000" b="0" i="0" u="none" strike="noStrike" dirty="0">
                          <a:solidFill>
                            <a:srgbClr val="000000"/>
                          </a:solidFill>
                          <a:effectLst/>
                          <a:latin typeface="Candara" panose="020E0502030303020204" pitchFamily="34" charset="0"/>
                        </a:rPr>
                        <a:t> (15%)</a:t>
                      </a:r>
                    </a:p>
                  </a:txBody>
                  <a:tcPr marL="7620" marR="7620" marT="7620" marB="0"/>
                </a:tc>
                <a:extLst>
                  <a:ext uri="{0D108BD9-81ED-4DB2-BD59-A6C34878D82A}">
                    <a16:rowId xmlns:a16="http://schemas.microsoft.com/office/drawing/2014/main" val="10008"/>
                  </a:ext>
                </a:extLst>
              </a:tr>
              <a:tr h="754563">
                <a:tc>
                  <a:txBody>
                    <a:bodyPr/>
                    <a:lstStyle/>
                    <a:p>
                      <a:pPr algn="l" fontAlgn="ctr"/>
                      <a:r>
                        <a:rPr lang="lv-LV" sz="2400" b="1" u="none" strike="noStrike" dirty="0">
                          <a:solidFill>
                            <a:srgbClr val="FF0000"/>
                          </a:solidFill>
                          <a:effectLst/>
                          <a:latin typeface="Candara" panose="020E0502030303020204" pitchFamily="34" charset="0"/>
                        </a:rPr>
                        <a:t>TOP 3</a:t>
                      </a:r>
                      <a:endParaRPr lang="lv-LV" sz="2400" b="1" i="0" u="none" strike="noStrike" dirty="0">
                        <a:solidFill>
                          <a:srgbClr val="FF0000"/>
                        </a:solidFill>
                        <a:effectLst/>
                        <a:latin typeface="Candara" panose="020E0502030303020204" pitchFamily="34" charset="0"/>
                      </a:endParaRPr>
                    </a:p>
                  </a:txBody>
                  <a:tcPr marL="274320" marR="7620" marT="7620" marB="0" anchor="ctr"/>
                </a:tc>
                <a:tc>
                  <a:txBody>
                    <a:bodyPr/>
                    <a:lstStyle/>
                    <a:p>
                      <a:pPr algn="ctr" fontAlgn="ctr"/>
                      <a:r>
                        <a:rPr lang="lv-LV" sz="2000" b="0" i="0" u="none" strike="noStrike" dirty="0">
                          <a:solidFill>
                            <a:srgbClr val="000000"/>
                          </a:solidFill>
                          <a:effectLst/>
                          <a:latin typeface="Candara" panose="020E0502030303020204" pitchFamily="34" charset="0"/>
                        </a:rPr>
                        <a:t>Skolēni aizskar un pazemo viens otru</a:t>
                      </a:r>
                      <a:r>
                        <a:rPr lang="en-US" sz="2000" b="0" i="0" u="none" strike="noStrike" dirty="0">
                          <a:solidFill>
                            <a:srgbClr val="000000"/>
                          </a:solidFill>
                          <a:effectLst/>
                          <a:latin typeface="Candara" panose="020E0502030303020204" pitchFamily="34" charset="0"/>
                        </a:rPr>
                        <a:t> (8%)</a:t>
                      </a:r>
                    </a:p>
                  </a:txBody>
                  <a:tcPr marL="7620" marR="7620" marT="7620" marB="0"/>
                </a:tc>
                <a:tc gridSpan="2">
                  <a:txBody>
                    <a:bodyPr/>
                    <a:lstStyle/>
                    <a:p>
                      <a:pPr algn="ctr" fontAlgn="ctr"/>
                      <a:r>
                        <a:rPr lang="lv-LV" sz="2000" u="none" strike="noStrike" dirty="0">
                          <a:effectLst/>
                          <a:latin typeface="Candara" panose="020E0502030303020204" pitchFamily="34" charset="0"/>
                        </a:rPr>
                        <a:t>Ēdnīca,</a:t>
                      </a:r>
                      <a:r>
                        <a:rPr lang="en-US" sz="2000" u="none" strike="noStrike" dirty="0">
                          <a:effectLst/>
                          <a:latin typeface="Candara" panose="020E0502030303020204" pitchFamily="34" charset="0"/>
                        </a:rPr>
                        <a:t> </a:t>
                      </a:r>
                      <a:r>
                        <a:rPr lang="lv-LV" sz="2000" u="none" strike="noStrike" dirty="0">
                          <a:effectLst/>
                          <a:latin typeface="Candara" panose="020E0502030303020204" pitchFamily="34" charset="0"/>
                        </a:rPr>
                        <a:t>bezgaršīgs ēdiens, cenas</a:t>
                      </a:r>
                      <a:r>
                        <a:rPr lang="en-US" sz="2000" u="none" strike="noStrike" dirty="0">
                          <a:effectLst/>
                          <a:latin typeface="Candara" panose="020E0502030303020204" pitchFamily="34" charset="0"/>
                        </a:rPr>
                        <a:t> (7%)</a:t>
                      </a:r>
                      <a:endParaRPr lang="en-US" sz="2000" b="0" i="0" u="none" strike="noStrike" dirty="0">
                        <a:solidFill>
                          <a:srgbClr val="000000"/>
                        </a:solidFill>
                        <a:effectLst/>
                        <a:latin typeface="Candara" panose="020E0502030303020204" pitchFamily="34" charset="0"/>
                      </a:endParaRPr>
                    </a:p>
                  </a:txBody>
                  <a:tcPr marL="7620" marR="7620" marT="7620" marB="0"/>
                </a:tc>
                <a:tc hMerge="1">
                  <a:txBody>
                    <a:bodyPr/>
                    <a:lstStyle/>
                    <a:p>
                      <a:endParaRPr lang="lv-LV"/>
                    </a:p>
                  </a:txBody>
                  <a:tcPr/>
                </a:tc>
                <a:tc>
                  <a:txBody>
                    <a:bodyPr/>
                    <a:lstStyle/>
                    <a:p>
                      <a:pPr algn="ctr" fontAlgn="ctr"/>
                      <a:r>
                        <a:rPr lang="lv-LV" sz="2000" b="0" i="0" u="none" strike="noStrike" dirty="0">
                          <a:solidFill>
                            <a:srgbClr val="000000"/>
                          </a:solidFill>
                          <a:effectLst/>
                          <a:latin typeface="Candara" panose="020E0502030303020204" pitchFamily="34" charset="0"/>
                        </a:rPr>
                        <a:t>Skolotāji (13%)</a:t>
                      </a:r>
                    </a:p>
                  </a:txBody>
                  <a:tcPr marL="7620" marR="7620" marT="7620" marB="0"/>
                </a:tc>
                <a:extLst>
                  <a:ext uri="{0D108BD9-81ED-4DB2-BD59-A6C34878D82A}">
                    <a16:rowId xmlns:a16="http://schemas.microsoft.com/office/drawing/2014/main" val="10009"/>
                  </a:ext>
                </a:extLst>
              </a:tr>
            </a:tbl>
          </a:graphicData>
        </a:graphic>
      </p:graphicFrame>
      <p:sp>
        <p:nvSpPr>
          <p:cNvPr id="7" name="Rectangle 6"/>
          <p:cNvSpPr/>
          <p:nvPr/>
        </p:nvSpPr>
        <p:spPr>
          <a:xfrm>
            <a:off x="455016" y="153285"/>
            <a:ext cx="7920880" cy="584775"/>
          </a:xfrm>
          <a:prstGeom prst="rect">
            <a:avLst/>
          </a:prstGeom>
        </p:spPr>
        <p:txBody>
          <a:bodyPr wrap="square">
            <a:spAutoFit/>
          </a:bodyPr>
          <a:lstStyle/>
          <a:p>
            <a:r>
              <a:rPr lang="lv-LV" sz="3200" b="1" dirty="0">
                <a:solidFill>
                  <a:schemeClr val="bg1"/>
                </a:solidFill>
                <a:latin typeface="Candara" panose="020E0502030303020204" pitchFamily="34" charset="0"/>
              </a:rPr>
              <a:t>Izglītība un skola</a:t>
            </a:r>
          </a:p>
        </p:txBody>
      </p:sp>
      <p:pic>
        <p:nvPicPr>
          <p:cNvPr id="8" name="Picture 4" descr="https://upload.wikimedia.org/wikipedia/commons/thumb/8/8f/Flag_of_Estonia.svg/255px-Flag_of_Estoni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0" y="414005"/>
            <a:ext cx="1246803" cy="79208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9" name="Picture 2" descr="http://www.escgold.com/wp-content/uploads/2014/04/Latvia-Flag-300x20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0798" y="404664"/>
            <a:ext cx="1199538" cy="79969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 name="Picture 6" descr="https://upload.wikimedia.org/wikipedia/commons/thumb/1/11/Flag_of_Lithuania.svg/2000px-Flag_of_Lithuan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6202" y="414003"/>
            <a:ext cx="1186382" cy="78816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06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3207</TotalTime>
  <Words>2470</Words>
  <Application>Microsoft Office PowerPoint</Application>
  <PresentationFormat>Widescreen</PresentationFormat>
  <Paragraphs>407</Paragraphs>
  <Slides>17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Candara</vt:lpstr>
      <vt:lpstr>DejaVu Sans</vt:lpstr>
      <vt:lpstr>StarSymbol</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Ilze Salna</cp:lastModifiedBy>
  <cp:revision>287</cp:revision>
  <dcterms:modified xsi:type="dcterms:W3CDTF">2017-05-29T13:29:30Z</dcterms:modified>
</cp:coreProperties>
</file>